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0" r:id="rId2"/>
  </p:sldMasterIdLst>
  <p:notesMasterIdLst>
    <p:notesMasterId r:id="rId24"/>
  </p:notesMasterIdLst>
  <p:handoutMasterIdLst>
    <p:handoutMasterId r:id="rId25"/>
  </p:handoutMasterIdLst>
  <p:sldIdLst>
    <p:sldId id="256" r:id="rId3"/>
    <p:sldId id="399" r:id="rId4"/>
    <p:sldId id="273" r:id="rId5"/>
    <p:sldId id="276" r:id="rId6"/>
    <p:sldId id="262" r:id="rId7"/>
    <p:sldId id="263" r:id="rId8"/>
    <p:sldId id="277" r:id="rId9"/>
    <p:sldId id="278" r:id="rId10"/>
    <p:sldId id="281" r:id="rId11"/>
    <p:sldId id="283" r:id="rId12"/>
    <p:sldId id="433" r:id="rId13"/>
    <p:sldId id="284" r:id="rId14"/>
    <p:sldId id="285" r:id="rId15"/>
    <p:sldId id="286" r:id="rId16"/>
    <p:sldId id="287" r:id="rId17"/>
    <p:sldId id="288" r:id="rId18"/>
    <p:sldId id="431" r:id="rId19"/>
    <p:sldId id="432" r:id="rId20"/>
    <p:sldId id="366" r:id="rId21"/>
    <p:sldId id="363" r:id="rId22"/>
    <p:sldId id="398" r:id="rId2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a Morgan" initials="CM" lastIdx="8" clrIdx="0">
    <p:extLst>
      <p:ext uri="{19B8F6BF-5375-455C-9EA6-DF929625EA0E}">
        <p15:presenceInfo xmlns:p15="http://schemas.microsoft.com/office/powerpoint/2012/main" userId="S-1-5-21-2804241617-4047951476-2148352352-2684" providerId="AD"/>
      </p:ext>
    </p:extLst>
  </p:cmAuthor>
  <p:cmAuthor id="2" name="Dolloff, Julia@CalRecycle" initials="DJ" lastIdx="2" clrIdx="1">
    <p:extLst>
      <p:ext uri="{19B8F6BF-5375-455C-9EA6-DF929625EA0E}">
        <p15:presenceInfo xmlns:p15="http://schemas.microsoft.com/office/powerpoint/2012/main" userId="S-1-5-21-2804241617-4047951476-2148352352-1173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4467"/>
    <a:srgbClr val="065D78"/>
    <a:srgbClr val="087CA0"/>
    <a:srgbClr val="8F661B"/>
    <a:srgbClr val="4F7D3F"/>
    <a:srgbClr val="BE5318"/>
    <a:srgbClr val="421C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38" autoAdjust="0"/>
    <p:restoredTop sz="59800" autoAdjust="0"/>
  </p:normalViewPr>
  <p:slideViewPr>
    <p:cSldViewPr snapToGrid="0" snapToObjects="1">
      <p:cViewPr varScale="1">
        <p:scale>
          <a:sx n="40" d="100"/>
          <a:sy n="40" d="100"/>
        </p:scale>
        <p:origin x="1212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3852" y="-3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9905F2-EB7F-4B2B-B75D-74C2BD173E96}" type="doc">
      <dgm:prSet loTypeId="urn:microsoft.com/office/officeart/2005/8/layout/hList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07E313F4-DAA5-472E-9648-5DE5AAF1E8D0}">
      <dgm:prSet phldrT="[Text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Goals</a:t>
          </a:r>
        </a:p>
      </dgm:t>
    </dgm:pt>
    <dgm:pt modelId="{CDD7FFA2-46A6-43CB-8AA5-1047D5959B5E}" type="parTrans" cxnId="{5C0D7314-AE96-4F02-8BED-B3DBA068C76B}">
      <dgm:prSet/>
      <dgm:spPr/>
      <dgm:t>
        <a:bodyPr/>
        <a:lstStyle/>
        <a:p>
          <a:endParaRPr lang="en-US"/>
        </a:p>
      </dgm:t>
    </dgm:pt>
    <dgm:pt modelId="{7E1A1F88-2980-4F47-B138-E141A86E39A4}" type="sibTrans" cxnId="{5C0D7314-AE96-4F02-8BED-B3DBA068C76B}">
      <dgm:prSet/>
      <dgm:spPr/>
      <dgm:t>
        <a:bodyPr/>
        <a:lstStyle/>
        <a:p>
          <a:endParaRPr lang="en-US"/>
        </a:p>
      </dgm:t>
    </dgm:pt>
    <dgm:pt modelId="{A05BD1EA-6F26-4DC3-B536-14EC3DD57DE3}">
      <dgm:prSet phldrT="[Text]"/>
      <dgm:spPr/>
      <dgm:t>
        <a:bodyPr/>
        <a:lstStyle/>
        <a:p>
          <a:r>
            <a:rPr lang="en-US" dirty="0"/>
            <a:t>Increase Recycling Rate</a:t>
          </a:r>
        </a:p>
      </dgm:t>
    </dgm:pt>
    <dgm:pt modelId="{0161F258-E6A5-4FF6-9F58-84F1C79064C8}" type="parTrans" cxnId="{E1D30F0E-BD6F-4DA6-A19A-9D0566F088A9}">
      <dgm:prSet/>
      <dgm:spPr/>
      <dgm:t>
        <a:bodyPr/>
        <a:lstStyle/>
        <a:p>
          <a:endParaRPr lang="en-US"/>
        </a:p>
      </dgm:t>
    </dgm:pt>
    <dgm:pt modelId="{D31E556D-69FB-4194-B393-6A909BDF1D62}" type="sibTrans" cxnId="{E1D30F0E-BD6F-4DA6-A19A-9D0566F088A9}">
      <dgm:prSet/>
      <dgm:spPr/>
      <dgm:t>
        <a:bodyPr/>
        <a:lstStyle/>
        <a:p>
          <a:endParaRPr lang="en-US"/>
        </a:p>
      </dgm:t>
    </dgm:pt>
    <dgm:pt modelId="{1AA17771-6C4C-44BF-983F-60BEBDB437F6}">
      <dgm:prSet phldrT="[Text]"/>
      <dgm:spPr/>
      <dgm:t>
        <a:bodyPr/>
        <a:lstStyle/>
        <a:p>
          <a:r>
            <a:rPr lang="en-US" dirty="0"/>
            <a:t>Clean Up Recycling System</a:t>
          </a:r>
        </a:p>
      </dgm:t>
    </dgm:pt>
    <dgm:pt modelId="{97CE2439-C373-4A91-8B6E-F727DFC24F56}" type="parTrans" cxnId="{9027D4B1-7D24-46EE-86FF-BD20E93048E7}">
      <dgm:prSet/>
      <dgm:spPr/>
      <dgm:t>
        <a:bodyPr/>
        <a:lstStyle/>
        <a:p>
          <a:endParaRPr lang="en-US"/>
        </a:p>
      </dgm:t>
    </dgm:pt>
    <dgm:pt modelId="{309F2480-47A6-4A54-BC7E-A0632297F6BE}" type="sibTrans" cxnId="{9027D4B1-7D24-46EE-86FF-BD20E93048E7}">
      <dgm:prSet/>
      <dgm:spPr/>
      <dgm:t>
        <a:bodyPr/>
        <a:lstStyle/>
        <a:p>
          <a:endParaRPr lang="en-US"/>
        </a:p>
      </dgm:t>
    </dgm:pt>
    <dgm:pt modelId="{B068F594-C825-431B-A32B-04879B143953}">
      <dgm:prSet phldrT="[Text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Deliverables</a:t>
          </a:r>
        </a:p>
      </dgm:t>
    </dgm:pt>
    <dgm:pt modelId="{07FE3387-8EDD-497B-9AC1-04C69D8B469F}" type="parTrans" cxnId="{74B08A61-02B2-48D0-8DD4-5A5EBAD688B4}">
      <dgm:prSet/>
      <dgm:spPr/>
      <dgm:t>
        <a:bodyPr/>
        <a:lstStyle/>
        <a:p>
          <a:endParaRPr lang="en-US"/>
        </a:p>
      </dgm:t>
    </dgm:pt>
    <dgm:pt modelId="{C2FB2FA2-76C1-48C7-87FB-34DE35F1083A}" type="sibTrans" cxnId="{74B08A61-02B2-48D0-8DD4-5A5EBAD688B4}">
      <dgm:prSet/>
      <dgm:spPr/>
      <dgm:t>
        <a:bodyPr/>
        <a:lstStyle/>
        <a:p>
          <a:endParaRPr lang="en-US"/>
        </a:p>
      </dgm:t>
    </dgm:pt>
    <dgm:pt modelId="{B6648E7A-F8A0-425C-AD67-3354B60D46CA}">
      <dgm:prSet phldrT="[Text]"/>
      <dgm:spPr/>
      <dgm:t>
        <a:bodyPr/>
        <a:lstStyle/>
        <a:p>
          <a:r>
            <a:rPr lang="en-US" dirty="0"/>
            <a:t>Research</a:t>
          </a:r>
        </a:p>
      </dgm:t>
    </dgm:pt>
    <dgm:pt modelId="{0B79C73C-BB08-4454-9B6F-17D87521ED1F}" type="parTrans" cxnId="{30833E1F-3DC3-4AD7-B5C4-B360A8A57EC1}">
      <dgm:prSet/>
      <dgm:spPr/>
      <dgm:t>
        <a:bodyPr/>
        <a:lstStyle/>
        <a:p>
          <a:endParaRPr lang="en-US"/>
        </a:p>
      </dgm:t>
    </dgm:pt>
    <dgm:pt modelId="{9BEDF3A7-D5D2-448D-B8C9-56C970858B41}" type="sibTrans" cxnId="{30833E1F-3DC3-4AD7-B5C4-B360A8A57EC1}">
      <dgm:prSet/>
      <dgm:spPr/>
      <dgm:t>
        <a:bodyPr/>
        <a:lstStyle/>
        <a:p>
          <a:endParaRPr lang="en-US"/>
        </a:p>
      </dgm:t>
    </dgm:pt>
    <dgm:pt modelId="{9DF0BBC2-9176-4E68-9349-B91D5C464F62}">
      <dgm:prSet phldrT="[Text]"/>
      <dgm:spPr/>
      <dgm:t>
        <a:bodyPr/>
        <a:lstStyle/>
        <a:p>
          <a:r>
            <a:rPr lang="en-US" dirty="0"/>
            <a:t>Translation</a:t>
          </a:r>
        </a:p>
      </dgm:t>
    </dgm:pt>
    <dgm:pt modelId="{66BD9425-7EE6-4EA5-9DBA-EBEC20C2F2F5}" type="parTrans" cxnId="{DCFF9DAD-61E9-499D-B402-18409BA501BE}">
      <dgm:prSet/>
      <dgm:spPr/>
      <dgm:t>
        <a:bodyPr/>
        <a:lstStyle/>
        <a:p>
          <a:endParaRPr lang="en-US"/>
        </a:p>
      </dgm:t>
    </dgm:pt>
    <dgm:pt modelId="{4C2EAD45-AF48-4CC6-ABA3-64DB8038D217}" type="sibTrans" cxnId="{DCFF9DAD-61E9-499D-B402-18409BA501BE}">
      <dgm:prSet/>
      <dgm:spPr/>
      <dgm:t>
        <a:bodyPr/>
        <a:lstStyle/>
        <a:p>
          <a:endParaRPr lang="en-US"/>
        </a:p>
      </dgm:t>
    </dgm:pt>
    <dgm:pt modelId="{F5CDCCF1-A029-4045-AB0E-106A0E352829}">
      <dgm:prSet phldrT="[Text]"/>
      <dgm:spPr>
        <a:solidFill>
          <a:schemeClr val="accent6">
            <a:lumMod val="50000"/>
          </a:schemeClr>
        </a:solidFill>
      </dgm:spPr>
      <dgm:t>
        <a:bodyPr/>
        <a:lstStyle/>
        <a:p>
          <a:pPr marL="285750" lvl="1" indent="0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Funding</a:t>
          </a:r>
        </a:p>
      </dgm:t>
    </dgm:pt>
    <dgm:pt modelId="{338463B5-BB03-4559-B4CD-585ABEC98039}" type="parTrans" cxnId="{3C18B344-BDE4-4623-986A-9C723F0F2676}">
      <dgm:prSet/>
      <dgm:spPr/>
      <dgm:t>
        <a:bodyPr/>
        <a:lstStyle/>
        <a:p>
          <a:endParaRPr lang="en-US"/>
        </a:p>
      </dgm:t>
    </dgm:pt>
    <dgm:pt modelId="{45E8B2DA-2481-4125-95B8-96E60E734C54}" type="sibTrans" cxnId="{3C18B344-BDE4-4623-986A-9C723F0F2676}">
      <dgm:prSet/>
      <dgm:spPr/>
      <dgm:t>
        <a:bodyPr/>
        <a:lstStyle/>
        <a:p>
          <a:endParaRPr lang="en-US"/>
        </a:p>
      </dgm:t>
    </dgm:pt>
    <dgm:pt modelId="{FD7D6891-91A3-41C7-8BB5-0E8A3545BFBA}">
      <dgm:prSet phldrT="[Text]"/>
      <dgm:spPr/>
      <dgm:t>
        <a:bodyPr/>
        <a:lstStyle/>
        <a:p>
          <a:r>
            <a:rPr lang="en-US" dirty="0"/>
            <a:t>Making Organics Recycling Routine</a:t>
          </a:r>
        </a:p>
      </dgm:t>
    </dgm:pt>
    <dgm:pt modelId="{80143E33-6E27-4B56-A693-C2CCAFEC79D5}" type="parTrans" cxnId="{8E9D21E7-187E-4CB7-995C-9167E2EFEC03}">
      <dgm:prSet/>
      <dgm:spPr/>
      <dgm:t>
        <a:bodyPr/>
        <a:lstStyle/>
        <a:p>
          <a:endParaRPr lang="en-US"/>
        </a:p>
      </dgm:t>
    </dgm:pt>
    <dgm:pt modelId="{E0CD4F05-9F49-498A-950C-05BB5FF3C709}" type="sibTrans" cxnId="{8E9D21E7-187E-4CB7-995C-9167E2EFEC03}">
      <dgm:prSet/>
      <dgm:spPr/>
      <dgm:t>
        <a:bodyPr/>
        <a:lstStyle/>
        <a:p>
          <a:endParaRPr lang="en-US"/>
        </a:p>
      </dgm:t>
    </dgm:pt>
    <dgm:pt modelId="{462A1096-6C0C-4AFD-A4C0-8BF48E8A0782}">
      <dgm:prSet phldrT="[Text]"/>
      <dgm:spPr/>
      <dgm:t>
        <a:bodyPr/>
        <a:lstStyle/>
        <a:p>
          <a:r>
            <a:rPr lang="en-US" dirty="0"/>
            <a:t>Messaging and Branding</a:t>
          </a:r>
        </a:p>
      </dgm:t>
    </dgm:pt>
    <dgm:pt modelId="{9EEB6578-6159-4E11-9156-2AB86B4B87CF}" type="parTrans" cxnId="{D664F8C9-9E6B-42A5-9C41-2491C71B20F7}">
      <dgm:prSet/>
      <dgm:spPr/>
      <dgm:t>
        <a:bodyPr/>
        <a:lstStyle/>
        <a:p>
          <a:endParaRPr lang="en-US"/>
        </a:p>
      </dgm:t>
    </dgm:pt>
    <dgm:pt modelId="{4A3FF154-2736-4B18-9766-BA5C4E0054BB}" type="sibTrans" cxnId="{D664F8C9-9E6B-42A5-9C41-2491C71B20F7}">
      <dgm:prSet/>
      <dgm:spPr/>
      <dgm:t>
        <a:bodyPr/>
        <a:lstStyle/>
        <a:p>
          <a:endParaRPr lang="en-US"/>
        </a:p>
      </dgm:t>
    </dgm:pt>
    <dgm:pt modelId="{DDA9C550-02C9-49D2-B943-C6000AD0304B}">
      <dgm:prSet phldrT="[Text]"/>
      <dgm:spPr/>
      <dgm:t>
        <a:bodyPr/>
        <a:lstStyle/>
        <a:p>
          <a:r>
            <a:rPr lang="en-US" dirty="0"/>
            <a:t>Assistance to Jurisdictions</a:t>
          </a:r>
        </a:p>
      </dgm:t>
    </dgm:pt>
    <dgm:pt modelId="{91046814-D114-4682-99FE-53B5267AF82C}" type="parTrans" cxnId="{36438DD5-E592-4F37-A4CF-BD0147D9A3DE}">
      <dgm:prSet/>
      <dgm:spPr/>
      <dgm:t>
        <a:bodyPr/>
        <a:lstStyle/>
        <a:p>
          <a:endParaRPr lang="en-US"/>
        </a:p>
      </dgm:t>
    </dgm:pt>
    <dgm:pt modelId="{D127A838-532E-4112-9515-577592DB9668}" type="sibTrans" cxnId="{36438DD5-E592-4F37-A4CF-BD0147D9A3DE}">
      <dgm:prSet/>
      <dgm:spPr/>
      <dgm:t>
        <a:bodyPr/>
        <a:lstStyle/>
        <a:p>
          <a:endParaRPr lang="en-US"/>
        </a:p>
      </dgm:t>
    </dgm:pt>
    <dgm:pt modelId="{5731E293-270B-41B3-B2C9-F35BC8070FFD}">
      <dgm:prSet phldrT="[Text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dirty="0"/>
        </a:p>
      </dgm:t>
    </dgm:pt>
    <dgm:pt modelId="{165F56F4-947C-4F67-9A76-195CA38E1661}" type="parTrans" cxnId="{1FA5BC8C-8061-42D0-ADB4-34BBC294196F}">
      <dgm:prSet/>
      <dgm:spPr/>
      <dgm:t>
        <a:bodyPr/>
        <a:lstStyle/>
        <a:p>
          <a:endParaRPr lang="en-US"/>
        </a:p>
      </dgm:t>
    </dgm:pt>
    <dgm:pt modelId="{D08660A8-318A-473F-9655-5CBADDDB0AA3}" type="sibTrans" cxnId="{1FA5BC8C-8061-42D0-ADB4-34BBC294196F}">
      <dgm:prSet/>
      <dgm:spPr/>
      <dgm:t>
        <a:bodyPr/>
        <a:lstStyle/>
        <a:p>
          <a:endParaRPr lang="en-US"/>
        </a:p>
      </dgm:t>
    </dgm:pt>
    <dgm:pt modelId="{85BE5EC8-EF7D-4D4D-A48B-F16A7985C81D}">
      <dgm:prSet/>
      <dgm:spPr/>
      <dgm:t>
        <a:bodyPr/>
        <a:lstStyle/>
        <a:p>
          <a:r>
            <a:rPr lang="en-US" dirty="0"/>
            <a:t>3-Year contract for up to $15.9 Million</a:t>
          </a:r>
        </a:p>
      </dgm:t>
    </dgm:pt>
    <dgm:pt modelId="{3574AC08-4B6E-4361-8E27-5D244C1F6F33}" type="parTrans" cxnId="{7D20923D-861D-47C6-98DD-79773998D511}">
      <dgm:prSet/>
      <dgm:spPr/>
      <dgm:t>
        <a:bodyPr/>
        <a:lstStyle/>
        <a:p>
          <a:endParaRPr lang="en-US"/>
        </a:p>
      </dgm:t>
    </dgm:pt>
    <dgm:pt modelId="{A3525FB6-B3CE-45CA-872E-9704504BEF8E}" type="sibTrans" cxnId="{7D20923D-861D-47C6-98DD-79773998D511}">
      <dgm:prSet/>
      <dgm:spPr/>
      <dgm:t>
        <a:bodyPr/>
        <a:lstStyle/>
        <a:p>
          <a:endParaRPr lang="en-US"/>
        </a:p>
      </dgm:t>
    </dgm:pt>
    <dgm:pt modelId="{3E2B8F0A-7F86-4E63-A72A-350B60D2EC16}" type="pres">
      <dgm:prSet presAssocID="{C59905F2-EB7F-4B2B-B75D-74C2BD173E9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1E7323-6BF3-46E4-AE0F-B293B1F61613}" type="pres">
      <dgm:prSet presAssocID="{07E313F4-DAA5-472E-9648-5DE5AAF1E8D0}" presName="composite" presStyleCnt="0"/>
      <dgm:spPr/>
    </dgm:pt>
    <dgm:pt modelId="{E3A27789-D7BB-4A37-9A5C-4B610864FE71}" type="pres">
      <dgm:prSet presAssocID="{07E313F4-DAA5-472E-9648-5DE5AAF1E8D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C6F6BA-157F-43A4-9204-8F83095968D6}" type="pres">
      <dgm:prSet presAssocID="{07E313F4-DAA5-472E-9648-5DE5AAF1E8D0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93B1C6-7BC8-4AFF-A3A0-C8E332762606}" type="pres">
      <dgm:prSet presAssocID="{7E1A1F88-2980-4F47-B138-E141A86E39A4}" presName="space" presStyleCnt="0"/>
      <dgm:spPr/>
    </dgm:pt>
    <dgm:pt modelId="{839E2249-E3F1-49F4-BD44-B3CE2457265E}" type="pres">
      <dgm:prSet presAssocID="{B068F594-C825-431B-A32B-04879B143953}" presName="composite" presStyleCnt="0"/>
      <dgm:spPr/>
    </dgm:pt>
    <dgm:pt modelId="{E54F917A-16DA-4963-83E1-96DBD33DE2F4}" type="pres">
      <dgm:prSet presAssocID="{B068F594-C825-431B-A32B-04879B14395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C51B59-6C6A-4433-994C-10416DE12DCE}" type="pres">
      <dgm:prSet presAssocID="{B068F594-C825-431B-A32B-04879B143953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0AA83F-DC79-4B56-A16D-3BD4D8EBD45B}" type="pres">
      <dgm:prSet presAssocID="{C2FB2FA2-76C1-48C7-87FB-34DE35F1083A}" presName="space" presStyleCnt="0"/>
      <dgm:spPr/>
    </dgm:pt>
    <dgm:pt modelId="{7AADDCC5-4836-4BF1-8573-AD9018B5DF99}" type="pres">
      <dgm:prSet presAssocID="{F5CDCCF1-A029-4045-AB0E-106A0E352829}" presName="composite" presStyleCnt="0"/>
      <dgm:spPr/>
    </dgm:pt>
    <dgm:pt modelId="{BE523B4C-6B15-445F-9B74-57A7B2C0BC78}" type="pres">
      <dgm:prSet presAssocID="{F5CDCCF1-A029-4045-AB0E-106A0E352829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F01F4F-8D99-45BD-8123-1BD1DC091EC7}" type="pres">
      <dgm:prSet presAssocID="{F5CDCCF1-A029-4045-AB0E-106A0E352829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DF086AD-BBDD-45C4-84DE-22A9F6A93543}" type="presOf" srcId="{C59905F2-EB7F-4B2B-B75D-74C2BD173E96}" destId="{3E2B8F0A-7F86-4E63-A72A-350B60D2EC16}" srcOrd="0" destOrd="0" presId="urn:microsoft.com/office/officeart/2005/8/layout/hList1"/>
    <dgm:cxn modelId="{8E9D21E7-187E-4CB7-995C-9167E2EFEC03}" srcId="{07E313F4-DAA5-472E-9648-5DE5AAF1E8D0}" destId="{FD7D6891-91A3-41C7-8BB5-0E8A3545BFBA}" srcOrd="2" destOrd="0" parTransId="{80143E33-6E27-4B56-A693-C2CCAFEC79D5}" sibTransId="{E0CD4F05-9F49-498A-950C-05BB5FF3C709}"/>
    <dgm:cxn modelId="{1FA5BC8C-8061-42D0-ADB4-34BBC294196F}" srcId="{F5CDCCF1-A029-4045-AB0E-106A0E352829}" destId="{5731E293-270B-41B3-B2C9-F35BC8070FFD}" srcOrd="1" destOrd="0" parTransId="{165F56F4-947C-4F67-9A76-195CA38E1661}" sibTransId="{D08660A8-318A-473F-9655-5CBADDDB0AA3}"/>
    <dgm:cxn modelId="{9027D4B1-7D24-46EE-86FF-BD20E93048E7}" srcId="{07E313F4-DAA5-472E-9648-5DE5AAF1E8D0}" destId="{1AA17771-6C4C-44BF-983F-60BEBDB437F6}" srcOrd="1" destOrd="0" parTransId="{97CE2439-C373-4A91-8B6E-F727DFC24F56}" sibTransId="{309F2480-47A6-4A54-BC7E-A0632297F6BE}"/>
    <dgm:cxn modelId="{30833E1F-3DC3-4AD7-B5C4-B360A8A57EC1}" srcId="{B068F594-C825-431B-A32B-04879B143953}" destId="{B6648E7A-F8A0-425C-AD67-3354B60D46CA}" srcOrd="0" destOrd="0" parTransId="{0B79C73C-BB08-4454-9B6F-17D87521ED1F}" sibTransId="{9BEDF3A7-D5D2-448D-B8C9-56C970858B41}"/>
    <dgm:cxn modelId="{D36CB4CB-5B08-4ED5-A74F-0F31AD1110D2}" type="presOf" srcId="{F5CDCCF1-A029-4045-AB0E-106A0E352829}" destId="{BE523B4C-6B15-445F-9B74-57A7B2C0BC78}" srcOrd="0" destOrd="0" presId="urn:microsoft.com/office/officeart/2005/8/layout/hList1"/>
    <dgm:cxn modelId="{30CCD9B4-8136-4F83-9A95-A6D67EE42DD0}" type="presOf" srcId="{85BE5EC8-EF7D-4D4D-A48B-F16A7985C81D}" destId="{D8F01F4F-8D99-45BD-8123-1BD1DC091EC7}" srcOrd="0" destOrd="0" presId="urn:microsoft.com/office/officeart/2005/8/layout/hList1"/>
    <dgm:cxn modelId="{8D6242BB-40DF-4E2F-B4F2-5A9E74B3A1A4}" type="presOf" srcId="{5731E293-270B-41B3-B2C9-F35BC8070FFD}" destId="{D8F01F4F-8D99-45BD-8123-1BD1DC091EC7}" srcOrd="0" destOrd="1" presId="urn:microsoft.com/office/officeart/2005/8/layout/hList1"/>
    <dgm:cxn modelId="{5C0D7314-AE96-4F02-8BED-B3DBA068C76B}" srcId="{C59905F2-EB7F-4B2B-B75D-74C2BD173E96}" destId="{07E313F4-DAA5-472E-9648-5DE5AAF1E8D0}" srcOrd="0" destOrd="0" parTransId="{CDD7FFA2-46A6-43CB-8AA5-1047D5959B5E}" sibTransId="{7E1A1F88-2980-4F47-B138-E141A86E39A4}"/>
    <dgm:cxn modelId="{75C82283-3CA4-4906-9921-C827480BD9E1}" type="presOf" srcId="{B068F594-C825-431B-A32B-04879B143953}" destId="{E54F917A-16DA-4963-83E1-96DBD33DE2F4}" srcOrd="0" destOrd="0" presId="urn:microsoft.com/office/officeart/2005/8/layout/hList1"/>
    <dgm:cxn modelId="{3C18B344-BDE4-4623-986A-9C723F0F2676}" srcId="{C59905F2-EB7F-4B2B-B75D-74C2BD173E96}" destId="{F5CDCCF1-A029-4045-AB0E-106A0E352829}" srcOrd="2" destOrd="0" parTransId="{338463B5-BB03-4559-B4CD-585ABEC98039}" sibTransId="{45E8B2DA-2481-4125-95B8-96E60E734C54}"/>
    <dgm:cxn modelId="{161861F5-2B90-4E47-A5C8-4D26DF0905A6}" type="presOf" srcId="{9DF0BBC2-9176-4E68-9349-B91D5C464F62}" destId="{56C51B59-6C6A-4433-994C-10416DE12DCE}" srcOrd="0" destOrd="2" presId="urn:microsoft.com/office/officeart/2005/8/layout/hList1"/>
    <dgm:cxn modelId="{7D20923D-861D-47C6-98DD-79773998D511}" srcId="{F5CDCCF1-A029-4045-AB0E-106A0E352829}" destId="{85BE5EC8-EF7D-4D4D-A48B-F16A7985C81D}" srcOrd="0" destOrd="0" parTransId="{3574AC08-4B6E-4361-8E27-5D244C1F6F33}" sibTransId="{A3525FB6-B3CE-45CA-872E-9704504BEF8E}"/>
    <dgm:cxn modelId="{E1D30F0E-BD6F-4DA6-A19A-9D0566F088A9}" srcId="{07E313F4-DAA5-472E-9648-5DE5AAF1E8D0}" destId="{A05BD1EA-6F26-4DC3-B536-14EC3DD57DE3}" srcOrd="0" destOrd="0" parTransId="{0161F258-E6A5-4FF6-9F58-84F1C79064C8}" sibTransId="{D31E556D-69FB-4194-B393-6A909BDF1D62}"/>
    <dgm:cxn modelId="{B2EE8214-27CC-4C0D-BD74-6AB3C3272DCA}" type="presOf" srcId="{DDA9C550-02C9-49D2-B943-C6000AD0304B}" destId="{56C51B59-6C6A-4433-994C-10416DE12DCE}" srcOrd="0" destOrd="3" presId="urn:microsoft.com/office/officeart/2005/8/layout/hList1"/>
    <dgm:cxn modelId="{2C0A4E67-5693-4F8E-ACCC-D88BFD456D52}" type="presOf" srcId="{1AA17771-6C4C-44BF-983F-60BEBDB437F6}" destId="{07C6F6BA-157F-43A4-9204-8F83095968D6}" srcOrd="0" destOrd="1" presId="urn:microsoft.com/office/officeart/2005/8/layout/hList1"/>
    <dgm:cxn modelId="{DCFF9DAD-61E9-499D-B402-18409BA501BE}" srcId="{B068F594-C825-431B-A32B-04879B143953}" destId="{9DF0BBC2-9176-4E68-9349-B91D5C464F62}" srcOrd="2" destOrd="0" parTransId="{66BD9425-7EE6-4EA5-9DBA-EBEC20C2F2F5}" sibTransId="{4C2EAD45-AF48-4CC6-ABA3-64DB8038D217}"/>
    <dgm:cxn modelId="{A9613697-40E9-4919-8520-77870C1A0C87}" type="presOf" srcId="{B6648E7A-F8A0-425C-AD67-3354B60D46CA}" destId="{56C51B59-6C6A-4433-994C-10416DE12DCE}" srcOrd="0" destOrd="0" presId="urn:microsoft.com/office/officeart/2005/8/layout/hList1"/>
    <dgm:cxn modelId="{36438DD5-E592-4F37-A4CF-BD0147D9A3DE}" srcId="{B068F594-C825-431B-A32B-04879B143953}" destId="{DDA9C550-02C9-49D2-B943-C6000AD0304B}" srcOrd="3" destOrd="0" parTransId="{91046814-D114-4682-99FE-53B5267AF82C}" sibTransId="{D127A838-532E-4112-9515-577592DB9668}"/>
    <dgm:cxn modelId="{74B08A61-02B2-48D0-8DD4-5A5EBAD688B4}" srcId="{C59905F2-EB7F-4B2B-B75D-74C2BD173E96}" destId="{B068F594-C825-431B-A32B-04879B143953}" srcOrd="1" destOrd="0" parTransId="{07FE3387-8EDD-497B-9AC1-04C69D8B469F}" sibTransId="{C2FB2FA2-76C1-48C7-87FB-34DE35F1083A}"/>
    <dgm:cxn modelId="{D3A6309E-B706-417B-9CD0-E5A37A398768}" type="presOf" srcId="{462A1096-6C0C-4AFD-A4C0-8BF48E8A0782}" destId="{56C51B59-6C6A-4433-994C-10416DE12DCE}" srcOrd="0" destOrd="1" presId="urn:microsoft.com/office/officeart/2005/8/layout/hList1"/>
    <dgm:cxn modelId="{D664F8C9-9E6B-42A5-9C41-2491C71B20F7}" srcId="{B068F594-C825-431B-A32B-04879B143953}" destId="{462A1096-6C0C-4AFD-A4C0-8BF48E8A0782}" srcOrd="1" destOrd="0" parTransId="{9EEB6578-6159-4E11-9156-2AB86B4B87CF}" sibTransId="{4A3FF154-2736-4B18-9766-BA5C4E0054BB}"/>
    <dgm:cxn modelId="{3938BD51-5B88-4A4B-8025-BA1EB86B1080}" type="presOf" srcId="{A05BD1EA-6F26-4DC3-B536-14EC3DD57DE3}" destId="{07C6F6BA-157F-43A4-9204-8F83095968D6}" srcOrd="0" destOrd="0" presId="urn:microsoft.com/office/officeart/2005/8/layout/hList1"/>
    <dgm:cxn modelId="{91F88D8F-36A0-4367-A3B2-8AA2385AD7C1}" type="presOf" srcId="{FD7D6891-91A3-41C7-8BB5-0E8A3545BFBA}" destId="{07C6F6BA-157F-43A4-9204-8F83095968D6}" srcOrd="0" destOrd="2" presId="urn:microsoft.com/office/officeart/2005/8/layout/hList1"/>
    <dgm:cxn modelId="{85ECEA1C-BF75-4A28-BA99-AE67317C83E0}" type="presOf" srcId="{07E313F4-DAA5-472E-9648-5DE5AAF1E8D0}" destId="{E3A27789-D7BB-4A37-9A5C-4B610864FE71}" srcOrd="0" destOrd="0" presId="urn:microsoft.com/office/officeart/2005/8/layout/hList1"/>
    <dgm:cxn modelId="{118B8309-DB15-41CC-994F-7B2A3F4E3446}" type="presParOf" srcId="{3E2B8F0A-7F86-4E63-A72A-350B60D2EC16}" destId="{941E7323-6BF3-46E4-AE0F-B293B1F61613}" srcOrd="0" destOrd="0" presId="urn:microsoft.com/office/officeart/2005/8/layout/hList1"/>
    <dgm:cxn modelId="{03C68CED-6701-4424-8EAB-18C9FA807101}" type="presParOf" srcId="{941E7323-6BF3-46E4-AE0F-B293B1F61613}" destId="{E3A27789-D7BB-4A37-9A5C-4B610864FE71}" srcOrd="0" destOrd="0" presId="urn:microsoft.com/office/officeart/2005/8/layout/hList1"/>
    <dgm:cxn modelId="{7BB3F2B2-2D92-431F-BBDE-F16D410B7A44}" type="presParOf" srcId="{941E7323-6BF3-46E4-AE0F-B293B1F61613}" destId="{07C6F6BA-157F-43A4-9204-8F83095968D6}" srcOrd="1" destOrd="0" presId="urn:microsoft.com/office/officeart/2005/8/layout/hList1"/>
    <dgm:cxn modelId="{6B1D1C33-DED7-4FED-8462-330F9453C04D}" type="presParOf" srcId="{3E2B8F0A-7F86-4E63-A72A-350B60D2EC16}" destId="{3D93B1C6-7BC8-4AFF-A3A0-C8E332762606}" srcOrd="1" destOrd="0" presId="urn:microsoft.com/office/officeart/2005/8/layout/hList1"/>
    <dgm:cxn modelId="{58AC9531-167E-4C66-A4B4-26E57BFD3A30}" type="presParOf" srcId="{3E2B8F0A-7F86-4E63-A72A-350B60D2EC16}" destId="{839E2249-E3F1-49F4-BD44-B3CE2457265E}" srcOrd="2" destOrd="0" presId="urn:microsoft.com/office/officeart/2005/8/layout/hList1"/>
    <dgm:cxn modelId="{59EBD435-0D04-4E5C-8945-D946894D717C}" type="presParOf" srcId="{839E2249-E3F1-49F4-BD44-B3CE2457265E}" destId="{E54F917A-16DA-4963-83E1-96DBD33DE2F4}" srcOrd="0" destOrd="0" presId="urn:microsoft.com/office/officeart/2005/8/layout/hList1"/>
    <dgm:cxn modelId="{187FB1EF-3B2E-412B-941C-817155CFE110}" type="presParOf" srcId="{839E2249-E3F1-49F4-BD44-B3CE2457265E}" destId="{56C51B59-6C6A-4433-994C-10416DE12DCE}" srcOrd="1" destOrd="0" presId="urn:microsoft.com/office/officeart/2005/8/layout/hList1"/>
    <dgm:cxn modelId="{50F20BD0-3EB4-4243-82C0-AA5396FB2C21}" type="presParOf" srcId="{3E2B8F0A-7F86-4E63-A72A-350B60D2EC16}" destId="{570AA83F-DC79-4B56-A16D-3BD4D8EBD45B}" srcOrd="3" destOrd="0" presId="urn:microsoft.com/office/officeart/2005/8/layout/hList1"/>
    <dgm:cxn modelId="{D9CA5295-1EF7-4EA9-97B4-8CFD078C3450}" type="presParOf" srcId="{3E2B8F0A-7F86-4E63-A72A-350B60D2EC16}" destId="{7AADDCC5-4836-4BF1-8573-AD9018B5DF99}" srcOrd="4" destOrd="0" presId="urn:microsoft.com/office/officeart/2005/8/layout/hList1"/>
    <dgm:cxn modelId="{0618CF4C-D1A2-48E3-81AD-F8FEBE2DBEB4}" type="presParOf" srcId="{7AADDCC5-4836-4BF1-8573-AD9018B5DF99}" destId="{BE523B4C-6B15-445F-9B74-57A7B2C0BC78}" srcOrd="0" destOrd="0" presId="urn:microsoft.com/office/officeart/2005/8/layout/hList1"/>
    <dgm:cxn modelId="{2DDE2961-638A-4D23-9C6F-BAB97FFB7BBD}" type="presParOf" srcId="{7AADDCC5-4836-4BF1-8573-AD9018B5DF99}" destId="{D8F01F4F-8D99-45BD-8123-1BD1DC091EC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A27789-D7BB-4A37-9A5C-4B610864FE71}">
      <dsp:nvSpPr>
        <dsp:cNvPr id="0" name=""/>
        <dsp:cNvSpPr/>
      </dsp:nvSpPr>
      <dsp:spPr>
        <a:xfrm>
          <a:off x="3286" y="46560"/>
          <a:ext cx="3203971" cy="835200"/>
        </a:xfrm>
        <a:prstGeom prst="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117856" rIns="206248" bIns="117856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Goals</a:t>
          </a:r>
        </a:p>
      </dsp:txBody>
      <dsp:txXfrm>
        <a:off x="3286" y="46560"/>
        <a:ext cx="3203971" cy="835200"/>
      </dsp:txXfrm>
    </dsp:sp>
    <dsp:sp modelId="{07C6F6BA-157F-43A4-9204-8F83095968D6}">
      <dsp:nvSpPr>
        <dsp:cNvPr id="0" name=""/>
        <dsp:cNvSpPr/>
      </dsp:nvSpPr>
      <dsp:spPr>
        <a:xfrm>
          <a:off x="3286" y="881760"/>
          <a:ext cx="3203971" cy="3423015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686" tIns="154686" rIns="206248" bIns="232029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/>
            <a:t>Increase Recycling Rate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/>
            <a:t>Clean Up Recycling System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/>
            <a:t>Making Organics Recycling Routine</a:t>
          </a:r>
        </a:p>
      </dsp:txBody>
      <dsp:txXfrm>
        <a:off x="3286" y="881760"/>
        <a:ext cx="3203971" cy="3423015"/>
      </dsp:txXfrm>
    </dsp:sp>
    <dsp:sp modelId="{E54F917A-16DA-4963-83E1-96DBD33DE2F4}">
      <dsp:nvSpPr>
        <dsp:cNvPr id="0" name=""/>
        <dsp:cNvSpPr/>
      </dsp:nvSpPr>
      <dsp:spPr>
        <a:xfrm>
          <a:off x="3655814" y="46560"/>
          <a:ext cx="3203971" cy="835200"/>
        </a:xfrm>
        <a:prstGeom prst="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accent6">
              <a:shade val="80000"/>
              <a:hueOff val="160640"/>
              <a:satOff val="-6455"/>
              <a:lumOff val="138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117856" rIns="206248" bIns="117856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Deliverables</a:t>
          </a:r>
        </a:p>
      </dsp:txBody>
      <dsp:txXfrm>
        <a:off x="3655814" y="46560"/>
        <a:ext cx="3203971" cy="835200"/>
      </dsp:txXfrm>
    </dsp:sp>
    <dsp:sp modelId="{56C51B59-6C6A-4433-994C-10416DE12DCE}">
      <dsp:nvSpPr>
        <dsp:cNvPr id="0" name=""/>
        <dsp:cNvSpPr/>
      </dsp:nvSpPr>
      <dsp:spPr>
        <a:xfrm>
          <a:off x="3655814" y="881760"/>
          <a:ext cx="3203971" cy="3423015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686" tIns="154686" rIns="206248" bIns="232029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/>
            <a:t>Research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/>
            <a:t>Messaging and Branding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/>
            <a:t>Translation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/>
            <a:t>Assistance to Jurisdictions</a:t>
          </a:r>
        </a:p>
      </dsp:txBody>
      <dsp:txXfrm>
        <a:off x="3655814" y="881760"/>
        <a:ext cx="3203971" cy="3423015"/>
      </dsp:txXfrm>
    </dsp:sp>
    <dsp:sp modelId="{BE523B4C-6B15-445F-9B74-57A7B2C0BC78}">
      <dsp:nvSpPr>
        <dsp:cNvPr id="0" name=""/>
        <dsp:cNvSpPr/>
      </dsp:nvSpPr>
      <dsp:spPr>
        <a:xfrm>
          <a:off x="7308342" y="46560"/>
          <a:ext cx="3203971" cy="835200"/>
        </a:xfrm>
        <a:prstGeom prst="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accent6">
              <a:shade val="80000"/>
              <a:hueOff val="321280"/>
              <a:satOff val="-12909"/>
              <a:lumOff val="27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117856" rIns="206248" bIns="117856" numCol="1" spcCol="1270" anchor="ctr" anchorCtr="0">
          <a:noAutofit/>
        </a:bodyPr>
        <a:lstStyle/>
        <a:p>
          <a:pPr marL="285750" lvl="1" indent="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Funding</a:t>
          </a:r>
        </a:p>
      </dsp:txBody>
      <dsp:txXfrm>
        <a:off x="7308342" y="46560"/>
        <a:ext cx="3203971" cy="835200"/>
      </dsp:txXfrm>
    </dsp:sp>
    <dsp:sp modelId="{D8F01F4F-8D99-45BD-8123-1BD1DC091EC7}">
      <dsp:nvSpPr>
        <dsp:cNvPr id="0" name=""/>
        <dsp:cNvSpPr/>
      </dsp:nvSpPr>
      <dsp:spPr>
        <a:xfrm>
          <a:off x="7308342" y="881760"/>
          <a:ext cx="3203971" cy="3423015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686" tIns="154686" rIns="206248" bIns="232029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/>
            <a:t>3-Year contract for up to $15.9 Million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en-US" sz="2900" kern="1200" dirty="0"/>
        </a:p>
      </dsp:txBody>
      <dsp:txXfrm>
        <a:off x="7308342" y="881760"/>
        <a:ext cx="3203971" cy="34230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fld id="{2C6C92BC-703C-4F9B-A5E4-75BD0A168B5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fld id="{54A9E984-6104-4A9C-9FBD-A2E79F43D7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961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200"/>
            </a:lvl1pPr>
          </a:lstStyle>
          <a:p>
            <a:fld id="{575CDC8F-E605-440F-9432-955754B4C6F1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2050"/>
            <a:ext cx="5578475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8"/>
          </a:xfrm>
          <a:prstGeom prst="rect">
            <a:avLst/>
          </a:prstGeom>
        </p:spPr>
        <p:txBody>
          <a:bodyPr vert="horz" lIns="93172" tIns="46586" rIns="93172" bIns="4658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200"/>
            </a:lvl1pPr>
          </a:lstStyle>
          <a:p>
            <a:fld id="{FB7463FA-088F-42C7-9900-C71C52E124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011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en-US" b="0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3658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u="sn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89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263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479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4383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>
              <a:effectLst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537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053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6215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91179" indent="-291179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698830" algn="l"/>
              </a:tabLst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7463FA-088F-42C7-9900-C71C52E1246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95278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7463FA-088F-42C7-9900-C71C52E1246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50714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A3DDCD-6914-4536-A748-AE4D2318A90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093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2" indent="-171432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5189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E51964-3566-4C49-BA1B-81C33D94F3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72986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u="sng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988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83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3689" indent="-343689">
              <a:tabLst>
                <a:tab pos="458252" algn="l"/>
              </a:tabLs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21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  <a:tabLst>
                <a:tab pos="458252" algn="l"/>
              </a:tabLst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598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416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084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37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463FA-088F-42C7-9900-C71C52E1246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07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8BFC7-150C-8E43-8809-81601596A6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38FED2-41F3-DE4F-A82B-4B9D47BA7F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34309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 descr="Decorative background color">
            <a:extLst>
              <a:ext uri="{FF2B5EF4-FFF2-40B4-BE49-F238E27FC236}">
                <a16:creationId xmlns:a16="http://schemas.microsoft.com/office/drawing/2014/main" id="{7E2DE4AF-E9AC-164E-B013-1E5C144D74C1}"/>
              </a:ext>
            </a:extLst>
          </p:cNvPr>
          <p:cNvSpPr/>
          <p:nvPr userDrawn="1"/>
        </p:nvSpPr>
        <p:spPr>
          <a:xfrm>
            <a:off x="8442012" y="4512363"/>
            <a:ext cx="3389026" cy="1528271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6DA8141B-D817-ED4C-B948-A1E4893ECE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33162" y="4695824"/>
            <a:ext cx="3006725" cy="134461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B88F994-8795-2A4B-9517-40FE6794579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442013" y="1434326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DECF6361-9C8F-3845-ABAB-2183A224182E}"/>
              </a:ext>
            </a:extLst>
          </p:cNvPr>
          <p:cNvSpPr/>
          <p:nvPr userDrawn="1"/>
        </p:nvSpPr>
        <p:spPr>
          <a:xfrm>
            <a:off x="4392769" y="4512364"/>
            <a:ext cx="3389026" cy="1528271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E0AEC5CB-1EE2-8444-92AA-A7650DC2B7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83919" y="4695824"/>
            <a:ext cx="3006725" cy="134461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239CC3A-A0F3-7542-9DEA-06E0085B81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392769" y="1434326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Rectangle 6" descr="Decorative background color">
            <a:extLst>
              <a:ext uri="{FF2B5EF4-FFF2-40B4-BE49-F238E27FC236}">
                <a16:creationId xmlns:a16="http://schemas.microsoft.com/office/drawing/2014/main" id="{E0661DE1-3F00-AA4F-9B92-CD291CB2A61E}"/>
              </a:ext>
            </a:extLst>
          </p:cNvPr>
          <p:cNvSpPr/>
          <p:nvPr userDrawn="1"/>
        </p:nvSpPr>
        <p:spPr>
          <a:xfrm>
            <a:off x="343526" y="4512365"/>
            <a:ext cx="3389026" cy="1528271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99B77A3-0AE7-E54B-B6F7-3E0A68418E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5300" y="4695825"/>
            <a:ext cx="3006725" cy="134461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AF5B971-B949-3549-92D8-A9F6550929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43525" y="1434326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Rectangle 4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1"/>
            <a:ext cx="12192000" cy="859540"/>
          </a:xfrm>
          <a:prstGeom prst="rect">
            <a:avLst/>
          </a:prstGeom>
          <a:solidFill>
            <a:srgbClr val="4F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1"/>
            <a:ext cx="10515600" cy="8595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A1FF35CB-2DBF-4F42-AB1E-2972DA787C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3524" y="979611"/>
            <a:ext cx="3500855" cy="69039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71A51A7-34DE-AB4A-8B37-6F2001466EF6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392769" y="997401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075B0B8-6399-8E4D-B80E-4117DF935332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442012" y="997401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1981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 descr="Decorative background color">
            <a:extLst>
              <a:ext uri="{FF2B5EF4-FFF2-40B4-BE49-F238E27FC236}">
                <a16:creationId xmlns:a16="http://schemas.microsoft.com/office/drawing/2014/main" id="{7E2DE4AF-E9AC-164E-B013-1E5C144D74C1}"/>
              </a:ext>
            </a:extLst>
          </p:cNvPr>
          <p:cNvSpPr/>
          <p:nvPr userDrawn="1"/>
        </p:nvSpPr>
        <p:spPr>
          <a:xfrm>
            <a:off x="343525" y="3827721"/>
            <a:ext cx="11487513" cy="2212914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6DA8141B-D817-ED4C-B948-A1E4893ECE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4674" y="4405411"/>
            <a:ext cx="3006725" cy="134461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B88F994-8795-2A4B-9517-40FE6794579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442012" y="1232307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239CC3A-A0F3-7542-9DEA-06E0085B81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392768" y="1232307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AF5B971-B949-3549-92D8-A9F6550929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43524" y="1232307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Rectangle 4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0"/>
            <a:ext cx="12192000" cy="1140145"/>
          </a:xfrm>
          <a:prstGeom prst="rect">
            <a:avLst/>
          </a:prstGeom>
          <a:solidFill>
            <a:srgbClr val="4F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1"/>
            <a:ext cx="10515600" cy="8595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</p:spTree>
    <p:extLst>
      <p:ext uri="{BB962C8B-B14F-4D97-AF65-F5344CB8AC3E}">
        <p14:creationId xmlns:p14="http://schemas.microsoft.com/office/powerpoint/2010/main" val="478192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9C6E1AAD-C607-0B44-A7D8-59DBC2B6D66C}"/>
              </a:ext>
            </a:extLst>
          </p:cNvPr>
          <p:cNvSpPr/>
          <p:nvPr userDrawn="1"/>
        </p:nvSpPr>
        <p:spPr>
          <a:xfrm rot="16200000">
            <a:off x="3428502" y="-1546461"/>
            <a:ext cx="3937380" cy="10794381"/>
          </a:xfrm>
          <a:prstGeom prst="rect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B88F994-8795-2A4B-9517-40FE6794579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616970" y="1684006"/>
            <a:ext cx="5610121" cy="43530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2AA19F1-54A5-CA46-A5ED-7F0400EBE8E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2439913"/>
            <a:ext cx="3500854" cy="282163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Rectangle 4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0"/>
            <a:ext cx="12192000" cy="1206835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0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</p:spTree>
    <p:extLst>
      <p:ext uri="{BB962C8B-B14F-4D97-AF65-F5344CB8AC3E}">
        <p14:creationId xmlns:p14="http://schemas.microsoft.com/office/powerpoint/2010/main" val="1702984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1"/>
            <a:ext cx="12192000" cy="927100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103585"/>
            <a:ext cx="10515600" cy="7199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343525" y="2122550"/>
            <a:ext cx="11463390" cy="3003832"/>
            <a:chOff x="343525" y="2198750"/>
            <a:chExt cx="11463390" cy="300383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62AD809-A6D0-7647-9087-AB9D33A791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33615" y="3234082"/>
              <a:ext cx="2273300" cy="1968500"/>
            </a:xfrm>
            <a:prstGeom prst="rect">
              <a:avLst/>
            </a:prstGeom>
          </p:spPr>
        </p:pic>
        <p:pic>
          <p:nvPicPr>
            <p:cNvPr id="8" name="Picture 7" descr="decorative figure">
              <a:extLst>
                <a:ext uri="{FF2B5EF4-FFF2-40B4-BE49-F238E27FC236}">
                  <a16:creationId xmlns:a16="http://schemas.microsoft.com/office/drawing/2014/main" id="{8CB0D924-6885-B847-9782-07EFB834D2E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7447" y="3234082"/>
              <a:ext cx="2273300" cy="1968500"/>
            </a:xfrm>
            <a:prstGeom prst="rect">
              <a:avLst/>
            </a:prstGeom>
          </p:spPr>
        </p:pic>
        <p:pic>
          <p:nvPicPr>
            <p:cNvPr id="9" name="Picture 8" descr="decorative figure">
              <a:extLst>
                <a:ext uri="{FF2B5EF4-FFF2-40B4-BE49-F238E27FC236}">
                  <a16:creationId xmlns:a16="http://schemas.microsoft.com/office/drawing/2014/main" id="{0339376E-45C5-AA42-AF27-28238AD26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525" y="2198750"/>
              <a:ext cx="2273300" cy="1955800"/>
            </a:xfrm>
            <a:prstGeom prst="rect">
              <a:avLst/>
            </a:prstGeom>
          </p:spPr>
        </p:pic>
        <p:pic>
          <p:nvPicPr>
            <p:cNvPr id="13" name="Picture 12" descr="decorative figure">
              <a:extLst>
                <a:ext uri="{FF2B5EF4-FFF2-40B4-BE49-F238E27FC236}">
                  <a16:creationId xmlns:a16="http://schemas.microsoft.com/office/drawing/2014/main" id="{6881FA75-19DA-7A49-868D-861B8050FE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5291" y="3234082"/>
              <a:ext cx="2273300" cy="19685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F606B08-3A23-BE47-A732-15B75D01D1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9693" y="2198750"/>
              <a:ext cx="2273300" cy="1955800"/>
            </a:xfrm>
            <a:prstGeom prst="rect">
              <a:avLst/>
            </a:prstGeom>
          </p:spPr>
        </p:pic>
        <p:pic>
          <p:nvPicPr>
            <p:cNvPr id="15" name="Picture 14" descr="decorative figure">
              <a:extLst>
                <a:ext uri="{FF2B5EF4-FFF2-40B4-BE49-F238E27FC236}">
                  <a16:creationId xmlns:a16="http://schemas.microsoft.com/office/drawing/2014/main" id="{35690853-6604-BE48-9C69-9F9D4544D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1369" y="2198750"/>
              <a:ext cx="2273300" cy="1955800"/>
            </a:xfrm>
            <a:prstGeom prst="rect">
              <a:avLst/>
            </a:prstGeom>
          </p:spPr>
        </p:pic>
      </p:grp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8900" y="1244600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624969" y="1244600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7283293" y="1244266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781047" y="5305832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5472819" y="5303064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9127215" y="5305832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</p:spTree>
    <p:extLst>
      <p:ext uri="{BB962C8B-B14F-4D97-AF65-F5344CB8AC3E}">
        <p14:creationId xmlns:p14="http://schemas.microsoft.com/office/powerpoint/2010/main" val="2402932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 descr="Decorative background color">
            <a:extLst>
              <a:ext uri="{FF2B5EF4-FFF2-40B4-BE49-F238E27FC236}">
                <a16:creationId xmlns:a16="http://schemas.microsoft.com/office/drawing/2014/main" id="{5D7DC3FE-1996-B84A-A40F-DF9482545EEF}"/>
              </a:ext>
            </a:extLst>
          </p:cNvPr>
          <p:cNvSpPr/>
          <p:nvPr userDrawn="1"/>
        </p:nvSpPr>
        <p:spPr>
          <a:xfrm>
            <a:off x="0" y="884622"/>
            <a:ext cx="12192000" cy="5385364"/>
          </a:xfrm>
          <a:prstGeom prst="rect">
            <a:avLst/>
          </a:prstGeom>
          <a:solidFill>
            <a:srgbClr val="E5F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 descr="Decorative background color">
            <a:extLst>
              <a:ext uri="{FF2B5EF4-FFF2-40B4-BE49-F238E27FC236}">
                <a16:creationId xmlns:a16="http://schemas.microsoft.com/office/drawing/2014/main" id="{FAA8FBD0-7709-5F4A-B39F-6123C8E45346}"/>
              </a:ext>
            </a:extLst>
          </p:cNvPr>
          <p:cNvSpPr/>
          <p:nvPr/>
        </p:nvSpPr>
        <p:spPr>
          <a:xfrm>
            <a:off x="8158993" y="4580618"/>
            <a:ext cx="4011385" cy="1507732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small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FBA1631E-2A47-2F4C-A7B7-1D0A084CB272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8263000" y="4783005"/>
            <a:ext cx="3500854" cy="10781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B88F994-8795-2A4B-9517-40FE6794579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616970" y="1684006"/>
            <a:ext cx="4557009" cy="357754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Rectangle 6" descr="Decorative background color">
            <a:extLst>
              <a:ext uri="{FF2B5EF4-FFF2-40B4-BE49-F238E27FC236}">
                <a16:creationId xmlns:a16="http://schemas.microsoft.com/office/drawing/2014/main" id="{1A987BF4-4EA0-024C-9867-CC03B41C018B}"/>
              </a:ext>
            </a:extLst>
          </p:cNvPr>
          <p:cNvSpPr/>
          <p:nvPr userDrawn="1"/>
        </p:nvSpPr>
        <p:spPr>
          <a:xfrm>
            <a:off x="693818" y="884621"/>
            <a:ext cx="2848890" cy="5385365"/>
          </a:xfrm>
          <a:prstGeom prst="rect">
            <a:avLst/>
          </a:prstGeom>
          <a:solidFill>
            <a:srgbClr val="087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4BC083-A42F-CA4D-B4B1-0D33BFD350D7}"/>
              </a:ext>
            </a:extLst>
          </p:cNvPr>
          <p:cNvSpPr/>
          <p:nvPr userDrawn="1"/>
        </p:nvSpPr>
        <p:spPr>
          <a:xfrm>
            <a:off x="115642" y="2379025"/>
            <a:ext cx="5965118" cy="2324299"/>
          </a:xfrm>
          <a:prstGeom prst="rect">
            <a:avLst/>
          </a:prstGeom>
          <a:solidFill>
            <a:srgbClr val="065D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2AA19F1-54A5-CA46-A5ED-7F0400EBE8E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2439913"/>
            <a:ext cx="3500854" cy="282163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Rectangle 4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1"/>
            <a:ext cx="12192000" cy="1084398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6668" y="-8386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</p:spTree>
    <p:extLst>
      <p:ext uri="{BB962C8B-B14F-4D97-AF65-F5344CB8AC3E}">
        <p14:creationId xmlns:p14="http://schemas.microsoft.com/office/powerpoint/2010/main" val="3026583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descr="Decorative background color">
            <a:extLst>
              <a:ext uri="{FF2B5EF4-FFF2-40B4-BE49-F238E27FC236}">
                <a16:creationId xmlns:a16="http://schemas.microsoft.com/office/drawing/2014/main" id="{C8AD350A-D5AC-F44E-87F7-C5D3FCA4948A}"/>
              </a:ext>
            </a:extLst>
          </p:cNvPr>
          <p:cNvSpPr/>
          <p:nvPr userDrawn="1"/>
        </p:nvSpPr>
        <p:spPr>
          <a:xfrm>
            <a:off x="3999952" y="-2590"/>
            <a:ext cx="8217926" cy="626982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25753" y="457200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0" y="0"/>
            <a:ext cx="4006693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369169"/>
            <a:ext cx="3500854" cy="8823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17C463-885A-E24E-9298-77B5D8B27E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6225" y="2368550"/>
            <a:ext cx="3502025" cy="2460625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8032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6656" y="2614230"/>
            <a:ext cx="5028375" cy="31739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98157" y="1451273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1" y="187"/>
            <a:ext cx="3928167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369169"/>
            <a:ext cx="3500854" cy="8823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17C463-885A-E24E-9298-77B5D8B27E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6226" y="3133805"/>
            <a:ext cx="2435978" cy="169537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1844" y="0"/>
            <a:ext cx="12216034" cy="911279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33067" y="1144459"/>
            <a:ext cx="3444455" cy="1469771"/>
          </a:xfrm>
        </p:spPr>
        <p:txBody>
          <a:bodyPr>
            <a:normAutofit/>
          </a:bodyPr>
          <a:lstStyle>
            <a:lvl1pPr marL="0" indent="0">
              <a:buNone/>
              <a:defRPr sz="32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428" y="-108319"/>
            <a:ext cx="10757089" cy="908418"/>
          </a:xfrm>
        </p:spPr>
        <p:txBody>
          <a:bodyPr anchor="b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66869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6656" y="2614230"/>
            <a:ext cx="5028375" cy="31739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98157" y="1451273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0" y="187"/>
            <a:ext cx="4048428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369169"/>
            <a:ext cx="3500854" cy="8823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17C463-885A-E24E-9298-77B5D8B27E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6226" y="3133805"/>
            <a:ext cx="2435978" cy="169537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276226" y="365125"/>
            <a:ext cx="3501296" cy="1325563"/>
          </a:xfrm>
        </p:spPr>
        <p:txBody>
          <a:bodyPr/>
          <a:lstStyle/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9889840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3540642" y="0"/>
            <a:ext cx="8651358" cy="6267236"/>
          </a:xfrm>
          <a:prstGeom prst="rect">
            <a:avLst/>
          </a:prstGeom>
          <a:solidFill>
            <a:srgbClr val="0A44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6656" y="2614230"/>
            <a:ext cx="5028375" cy="31739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98157" y="1451273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0" y="187"/>
            <a:ext cx="3544012" cy="626723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369169"/>
            <a:ext cx="3500854" cy="8823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17C463-885A-E24E-9298-77B5D8B27E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6226" y="3133805"/>
            <a:ext cx="2435978" cy="169537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276226" y="365125"/>
            <a:ext cx="3501296" cy="1325563"/>
          </a:xfrm>
        </p:spPr>
        <p:txBody>
          <a:bodyPr/>
          <a:lstStyle/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270962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08D84D24-8D0E-534D-9D5E-2504F8327AAD}"/>
              </a:ext>
            </a:extLst>
          </p:cNvPr>
          <p:cNvSpPr/>
          <p:nvPr userDrawn="1"/>
        </p:nvSpPr>
        <p:spPr>
          <a:xfrm>
            <a:off x="3981215" y="0"/>
            <a:ext cx="8210785" cy="626723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BE1A253-EF95-5A48-A416-1E753988EF3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998104" y="3902415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2" name="Oval 21" descr="decorative color background">
            <a:extLst>
              <a:ext uri="{FF2B5EF4-FFF2-40B4-BE49-F238E27FC236}">
                <a16:creationId xmlns:a16="http://schemas.microsoft.com/office/drawing/2014/main" id="{E87BC66C-95BB-1F43-B0AD-FA8A2D36A249}"/>
              </a:ext>
            </a:extLst>
          </p:cNvPr>
          <p:cNvSpPr/>
          <p:nvPr/>
        </p:nvSpPr>
        <p:spPr>
          <a:xfrm>
            <a:off x="10236589" y="2093667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D744560-430D-354D-BB47-D92DCD694038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10189889" y="2196907"/>
            <a:ext cx="1405964" cy="1120846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57D7FD57-B021-7140-AE1A-FC9D7CC853B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9983595" y="1321267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25" name="Straight Connector 24" descr="decorative color background">
            <a:extLst>
              <a:ext uri="{FF2B5EF4-FFF2-40B4-BE49-F238E27FC236}">
                <a16:creationId xmlns:a16="http://schemas.microsoft.com/office/drawing/2014/main" id="{6E90DC85-ADEB-6E42-9F0C-FF4CB3F1E025}"/>
              </a:ext>
            </a:extLst>
          </p:cNvPr>
          <p:cNvCxnSpPr/>
          <p:nvPr userDrawn="1"/>
        </p:nvCxnSpPr>
        <p:spPr>
          <a:xfrm>
            <a:off x="9686925" y="1969674"/>
            <a:ext cx="2999" cy="403962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8CC32F1F-AFB1-4440-B4C8-4CDE4EF18F5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7223323" y="3902415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9" name="Oval 18" descr="decorative color background">
            <a:extLst>
              <a:ext uri="{FF2B5EF4-FFF2-40B4-BE49-F238E27FC236}">
                <a16:creationId xmlns:a16="http://schemas.microsoft.com/office/drawing/2014/main" id="{D1AA7505-136C-064D-BDE0-BB98A590F9A9}"/>
              </a:ext>
            </a:extLst>
          </p:cNvPr>
          <p:cNvSpPr/>
          <p:nvPr/>
        </p:nvSpPr>
        <p:spPr>
          <a:xfrm>
            <a:off x="7662748" y="2123264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BB09F4F3-94AA-7541-9310-3BC88E0BDCF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7616048" y="2226504"/>
            <a:ext cx="1405964" cy="1120846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4DEF9385-08CA-884A-B905-25DA49A19575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7223323" y="1321267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24" name="Straight Connector 23" descr="decorative color background">
            <a:extLst>
              <a:ext uri="{FF2B5EF4-FFF2-40B4-BE49-F238E27FC236}">
                <a16:creationId xmlns:a16="http://schemas.microsoft.com/office/drawing/2014/main" id="{9498E13F-7C3A-794E-B22E-02D1E9034C90}"/>
              </a:ext>
            </a:extLst>
          </p:cNvPr>
          <p:cNvCxnSpPr/>
          <p:nvPr userDrawn="1"/>
        </p:nvCxnSpPr>
        <p:spPr>
          <a:xfrm flipH="1">
            <a:off x="6946689" y="1969674"/>
            <a:ext cx="4447" cy="407138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D7FE4D-6ADE-214C-AF6B-4B2D53BC3781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4207016" y="3905496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5" name="Oval 14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4825335" y="2099001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4C6FBCF-781A-F54D-A911-374E1D30921F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759090" y="2196907"/>
            <a:ext cx="1405964" cy="1120846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838124A-DAD0-E340-8CE1-0B7924A5C7D4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4207016" y="1327429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07016" y="292568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0" y="0"/>
            <a:ext cx="4006693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673969"/>
            <a:ext cx="3500854" cy="5775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76667" y="2504489"/>
            <a:ext cx="3482117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276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BCB93-E271-6E4E-A29D-A4A1675D9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0AA8C-A422-6141-8686-2D38F0F73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14562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08D84D24-8D0E-534D-9D5E-2504F8327AAD}"/>
              </a:ext>
            </a:extLst>
          </p:cNvPr>
          <p:cNvSpPr/>
          <p:nvPr userDrawn="1"/>
        </p:nvSpPr>
        <p:spPr>
          <a:xfrm>
            <a:off x="3832055" y="-15735"/>
            <a:ext cx="8359945" cy="626723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BE1A253-EF95-5A48-A416-1E753988EF3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998104" y="4964474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2" name="Oval 21" descr="decorative color background">
            <a:extLst>
              <a:ext uri="{FF2B5EF4-FFF2-40B4-BE49-F238E27FC236}">
                <a16:creationId xmlns:a16="http://schemas.microsoft.com/office/drawing/2014/main" id="{E87BC66C-95BB-1F43-B0AD-FA8A2D36A249}"/>
              </a:ext>
            </a:extLst>
          </p:cNvPr>
          <p:cNvSpPr/>
          <p:nvPr/>
        </p:nvSpPr>
        <p:spPr>
          <a:xfrm>
            <a:off x="10147006" y="693761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57D7FD57-B021-7140-AE1A-FC9D7CC853B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9916446" y="2881503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25" name="Straight Connector 24" descr="decorative color background">
            <a:extLst>
              <a:ext uri="{FF2B5EF4-FFF2-40B4-BE49-F238E27FC236}">
                <a16:creationId xmlns:a16="http://schemas.microsoft.com/office/drawing/2014/main" id="{6E90DC85-ADEB-6E42-9F0C-FF4CB3F1E025}"/>
              </a:ext>
            </a:extLst>
          </p:cNvPr>
          <p:cNvCxnSpPr/>
          <p:nvPr userDrawn="1"/>
        </p:nvCxnSpPr>
        <p:spPr>
          <a:xfrm>
            <a:off x="9543643" y="698503"/>
            <a:ext cx="2999" cy="530352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8CC32F1F-AFB1-4440-B4C8-4CDE4EF18F5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7223323" y="4964474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endParaRPr lang="en-US" dirty="0"/>
          </a:p>
        </p:txBody>
      </p:sp>
      <p:sp>
        <p:nvSpPr>
          <p:cNvPr id="19" name="Oval 18" descr="decorative color background">
            <a:extLst>
              <a:ext uri="{FF2B5EF4-FFF2-40B4-BE49-F238E27FC236}">
                <a16:creationId xmlns:a16="http://schemas.microsoft.com/office/drawing/2014/main" id="{D1AA7505-136C-064D-BDE0-BB98A590F9A9}"/>
              </a:ext>
            </a:extLst>
          </p:cNvPr>
          <p:cNvSpPr/>
          <p:nvPr/>
        </p:nvSpPr>
        <p:spPr>
          <a:xfrm>
            <a:off x="7573165" y="723358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4DEF9385-08CA-884A-B905-25DA49A19575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7156174" y="2881503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24" name="Straight Connector 23" descr="decorative color background">
            <a:extLst>
              <a:ext uri="{FF2B5EF4-FFF2-40B4-BE49-F238E27FC236}">
                <a16:creationId xmlns:a16="http://schemas.microsoft.com/office/drawing/2014/main" id="{9498E13F-7C3A-794E-B22E-02D1E9034C90}"/>
              </a:ext>
            </a:extLst>
          </p:cNvPr>
          <p:cNvCxnSpPr/>
          <p:nvPr userDrawn="1"/>
        </p:nvCxnSpPr>
        <p:spPr>
          <a:xfrm flipH="1">
            <a:off x="6803407" y="698503"/>
            <a:ext cx="4447" cy="530352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D7FE4D-6ADE-214C-AF6B-4B2D53BC3781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4207016" y="4967555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a</a:t>
            </a:r>
          </a:p>
          <a:p>
            <a:pPr lvl="0"/>
            <a:endParaRPr lang="en-US" dirty="0"/>
          </a:p>
        </p:txBody>
      </p:sp>
      <p:sp>
        <p:nvSpPr>
          <p:cNvPr id="15" name="Oval 14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4735752" y="699095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838124A-DAD0-E340-8CE1-0B7924A5C7D4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4139867" y="2887665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07016" y="89147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0" y="0"/>
            <a:ext cx="3835425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673969"/>
            <a:ext cx="3500854" cy="5775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76667" y="2504489"/>
            <a:ext cx="3482117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8499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08D84D24-8D0E-534D-9D5E-2504F8327AAD}"/>
              </a:ext>
            </a:extLst>
          </p:cNvPr>
          <p:cNvSpPr/>
          <p:nvPr userDrawn="1"/>
        </p:nvSpPr>
        <p:spPr>
          <a:xfrm>
            <a:off x="3625703" y="0"/>
            <a:ext cx="8566297" cy="626723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D7FE4D-6ADE-214C-AF6B-4B2D53BC3781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-182849" y="2488753"/>
            <a:ext cx="3500854" cy="69039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Item A</a:t>
            </a:r>
          </a:p>
          <a:p>
            <a:pPr lvl="0"/>
            <a:r>
              <a:rPr lang="en-US" dirty="0"/>
              <a:t>Item B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838124A-DAD0-E340-8CE1-0B7924A5C7D4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-96698" y="1989500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6162" y="419048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69" y="0"/>
            <a:ext cx="3629072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767753"/>
            <a:ext cx="3500854" cy="48374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76668" y="2504489"/>
            <a:ext cx="207647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097933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08D84D24-8D0E-534D-9D5E-2504F8327AAD}"/>
              </a:ext>
            </a:extLst>
          </p:cNvPr>
          <p:cNvSpPr/>
          <p:nvPr userDrawn="1"/>
        </p:nvSpPr>
        <p:spPr>
          <a:xfrm>
            <a:off x="3625703" y="0"/>
            <a:ext cx="8566297" cy="626723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D7FE4D-6ADE-214C-AF6B-4B2D53BC3781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-182849" y="2488753"/>
            <a:ext cx="3500854" cy="69039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Item A</a:t>
            </a:r>
          </a:p>
          <a:p>
            <a:pPr lvl="0"/>
            <a:r>
              <a:rPr lang="en-US" dirty="0"/>
              <a:t>Item B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838124A-DAD0-E340-8CE1-0B7924A5C7D4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-96698" y="1989500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6162" y="419048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69" y="0"/>
            <a:ext cx="3629072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767753"/>
            <a:ext cx="3500854" cy="48374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76668" y="2504489"/>
            <a:ext cx="207647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Oval 18" descr="decorative background figure&#10;">
            <a:extLst>
              <a:ext uri="{FF2B5EF4-FFF2-40B4-BE49-F238E27FC236}">
                <a16:creationId xmlns:a16="http://schemas.microsoft.com/office/drawing/2014/main" id="{3B7446AA-6745-AA41-BF1E-8BB07CECAD15}"/>
              </a:ext>
            </a:extLst>
          </p:cNvPr>
          <p:cNvSpPr/>
          <p:nvPr userDrawn="1"/>
        </p:nvSpPr>
        <p:spPr>
          <a:xfrm>
            <a:off x="3871300" y="3983633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 descr="decorative background figure&#10;">
            <a:extLst>
              <a:ext uri="{FF2B5EF4-FFF2-40B4-BE49-F238E27FC236}">
                <a16:creationId xmlns:a16="http://schemas.microsoft.com/office/drawing/2014/main" id="{DB735123-8FBD-DC47-A212-6AC370F4AB6B}"/>
              </a:ext>
            </a:extLst>
          </p:cNvPr>
          <p:cNvSpPr/>
          <p:nvPr userDrawn="1"/>
        </p:nvSpPr>
        <p:spPr>
          <a:xfrm>
            <a:off x="5553546" y="4008715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 descr="decorative background figure&#10;">
            <a:extLst>
              <a:ext uri="{FF2B5EF4-FFF2-40B4-BE49-F238E27FC236}">
                <a16:creationId xmlns:a16="http://schemas.microsoft.com/office/drawing/2014/main" id="{936A860E-8B67-EA49-BB60-F1186AD2A8E8}"/>
              </a:ext>
            </a:extLst>
          </p:cNvPr>
          <p:cNvSpPr/>
          <p:nvPr userDrawn="1"/>
        </p:nvSpPr>
        <p:spPr>
          <a:xfrm>
            <a:off x="8918037" y="3987194"/>
            <a:ext cx="1238480" cy="12384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Oval 21" descr="decorative background figure&#10;">
            <a:extLst>
              <a:ext uri="{FF2B5EF4-FFF2-40B4-BE49-F238E27FC236}">
                <a16:creationId xmlns:a16="http://schemas.microsoft.com/office/drawing/2014/main" id="{E153EE21-60B0-6147-98BA-874163A1CF4E}"/>
              </a:ext>
            </a:extLst>
          </p:cNvPr>
          <p:cNvSpPr/>
          <p:nvPr userDrawn="1"/>
        </p:nvSpPr>
        <p:spPr>
          <a:xfrm>
            <a:off x="10614682" y="3980072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 descr="decorative background figure&#10;">
            <a:extLst>
              <a:ext uri="{FF2B5EF4-FFF2-40B4-BE49-F238E27FC236}">
                <a16:creationId xmlns:a16="http://schemas.microsoft.com/office/drawing/2014/main" id="{5B28E366-5AF6-BC4C-AE47-0DD12D900E51}"/>
              </a:ext>
            </a:extLst>
          </p:cNvPr>
          <p:cNvSpPr/>
          <p:nvPr userDrawn="1"/>
        </p:nvSpPr>
        <p:spPr>
          <a:xfrm>
            <a:off x="7235792" y="4005155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 descr="decorative background figure&#10;">
            <a:extLst>
              <a:ext uri="{FF2B5EF4-FFF2-40B4-BE49-F238E27FC236}">
                <a16:creationId xmlns:a16="http://schemas.microsoft.com/office/drawing/2014/main" id="{3B7446AA-6745-AA41-BF1E-8BB07CECAD15}"/>
              </a:ext>
            </a:extLst>
          </p:cNvPr>
          <p:cNvSpPr/>
          <p:nvPr userDrawn="1"/>
        </p:nvSpPr>
        <p:spPr>
          <a:xfrm>
            <a:off x="3871300" y="1420278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Oval 24" descr="decorative background figure&#10;">
            <a:extLst>
              <a:ext uri="{FF2B5EF4-FFF2-40B4-BE49-F238E27FC236}">
                <a16:creationId xmlns:a16="http://schemas.microsoft.com/office/drawing/2014/main" id="{DB735123-8FBD-DC47-A212-6AC370F4AB6B}"/>
              </a:ext>
            </a:extLst>
          </p:cNvPr>
          <p:cNvSpPr/>
          <p:nvPr userDrawn="1"/>
        </p:nvSpPr>
        <p:spPr>
          <a:xfrm>
            <a:off x="5553546" y="1445360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 descr="decorative background figure&#10;">
            <a:extLst>
              <a:ext uri="{FF2B5EF4-FFF2-40B4-BE49-F238E27FC236}">
                <a16:creationId xmlns:a16="http://schemas.microsoft.com/office/drawing/2014/main" id="{936A860E-8B67-EA49-BB60-F1186AD2A8E8}"/>
              </a:ext>
            </a:extLst>
          </p:cNvPr>
          <p:cNvSpPr/>
          <p:nvPr userDrawn="1"/>
        </p:nvSpPr>
        <p:spPr>
          <a:xfrm>
            <a:off x="8918037" y="1423839"/>
            <a:ext cx="1238480" cy="12384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Oval 26" descr="decorative background figure&#10;">
            <a:extLst>
              <a:ext uri="{FF2B5EF4-FFF2-40B4-BE49-F238E27FC236}">
                <a16:creationId xmlns:a16="http://schemas.microsoft.com/office/drawing/2014/main" id="{E153EE21-60B0-6147-98BA-874163A1CF4E}"/>
              </a:ext>
            </a:extLst>
          </p:cNvPr>
          <p:cNvSpPr/>
          <p:nvPr userDrawn="1"/>
        </p:nvSpPr>
        <p:spPr>
          <a:xfrm>
            <a:off x="10614682" y="1416717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val 27" descr="decorative background figure&#10;">
            <a:extLst>
              <a:ext uri="{FF2B5EF4-FFF2-40B4-BE49-F238E27FC236}">
                <a16:creationId xmlns:a16="http://schemas.microsoft.com/office/drawing/2014/main" id="{5B28E366-5AF6-BC4C-AE47-0DD12D900E51}"/>
              </a:ext>
            </a:extLst>
          </p:cNvPr>
          <p:cNvSpPr/>
          <p:nvPr userDrawn="1"/>
        </p:nvSpPr>
        <p:spPr>
          <a:xfrm>
            <a:off x="7235792" y="1441800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9193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08D84D24-8D0E-534D-9D5E-2504F8327AAD}"/>
              </a:ext>
            </a:extLst>
          </p:cNvPr>
          <p:cNvSpPr/>
          <p:nvPr userDrawn="1"/>
        </p:nvSpPr>
        <p:spPr>
          <a:xfrm>
            <a:off x="3981215" y="0"/>
            <a:ext cx="8210785" cy="626982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25753" y="457200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Rectangle 8" descr="Decorative background color">
            <a:extLst>
              <a:ext uri="{FF2B5EF4-FFF2-40B4-BE49-F238E27FC236}">
                <a16:creationId xmlns:a16="http://schemas.microsoft.com/office/drawing/2014/main" id="{06625071-30B2-9047-8DDD-AA931B7730B5}"/>
              </a:ext>
            </a:extLst>
          </p:cNvPr>
          <p:cNvSpPr/>
          <p:nvPr userDrawn="1"/>
        </p:nvSpPr>
        <p:spPr>
          <a:xfrm>
            <a:off x="0" y="0"/>
            <a:ext cx="4235116" cy="6288505"/>
          </a:xfrm>
          <a:prstGeom prst="rect">
            <a:avLst/>
          </a:prstGeom>
          <a:solidFill>
            <a:srgbClr val="4F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2439913"/>
            <a:ext cx="3500854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984195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921211" y="263612"/>
            <a:ext cx="4308389" cy="57170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550876" y="263612"/>
            <a:ext cx="3414583" cy="57170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10065" y="263612"/>
            <a:ext cx="3414583" cy="57170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7263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:a16="http://schemas.microsoft.com/office/drawing/2014/main" id="{115968F0-7824-CE48-B0E8-227D2BB57019}"/>
              </a:ext>
            </a:extLst>
          </p:cNvPr>
          <p:cNvGrpSpPr/>
          <p:nvPr userDrawn="1"/>
        </p:nvGrpSpPr>
        <p:grpSpPr>
          <a:xfrm>
            <a:off x="5547584" y="2511003"/>
            <a:ext cx="2564298" cy="2953921"/>
            <a:chOff x="6154682" y="2053067"/>
            <a:chExt cx="2564298" cy="2716777"/>
          </a:xfrm>
        </p:grpSpPr>
        <p:cxnSp>
          <p:nvCxnSpPr>
            <p:cNvPr id="71" name="Straight Connector 70"/>
            <p:cNvCxnSpPr>
              <a:cxnSpLocks/>
            </p:cNvCxnSpPr>
            <p:nvPr/>
          </p:nvCxnSpPr>
          <p:spPr>
            <a:xfrm>
              <a:off x="6154682" y="2911919"/>
              <a:ext cx="0" cy="1857925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/>
            <p:cNvSpPr/>
            <p:nvPr/>
          </p:nvSpPr>
          <p:spPr>
            <a:xfrm>
              <a:off x="6156961" y="2053067"/>
              <a:ext cx="2562019" cy="124022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68" name="Straight Connector 67"/>
          <p:cNvCxnSpPr>
            <a:cxnSpLocks/>
          </p:cNvCxnSpPr>
          <p:nvPr userDrawn="1"/>
        </p:nvCxnSpPr>
        <p:spPr>
          <a:xfrm>
            <a:off x="9960721" y="1529515"/>
            <a:ext cx="0" cy="3854833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1"/>
            <a:ext cx="12192000" cy="1084398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1300" y="131038"/>
            <a:ext cx="10515600" cy="8223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638980" y="5269281"/>
            <a:ext cx="1463040" cy="685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4091857" y="5270747"/>
            <a:ext cx="1463040" cy="685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551738" y="5272594"/>
            <a:ext cx="1463040" cy="685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7015123" y="5272723"/>
            <a:ext cx="1463040" cy="685800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8473248" y="5272345"/>
            <a:ext cx="1463040" cy="685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216594" y="5270747"/>
            <a:ext cx="11177819" cy="684333"/>
            <a:chOff x="546794" y="5270747"/>
            <a:chExt cx="11177819" cy="684333"/>
          </a:xfrm>
        </p:grpSpPr>
        <p:sp>
          <p:nvSpPr>
            <p:cNvPr id="5" name="Oval 4"/>
            <p:cNvSpPr/>
            <p:nvPr/>
          </p:nvSpPr>
          <p:spPr>
            <a:xfrm>
              <a:off x="1332571" y="5511887"/>
              <a:ext cx="199505" cy="199505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 descr="decorative box"/>
            <p:cNvSpPr/>
            <p:nvPr/>
          </p:nvSpPr>
          <p:spPr>
            <a:xfrm>
              <a:off x="546794" y="5270747"/>
              <a:ext cx="2431340" cy="68433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 descr="decorative box"/>
            <p:cNvSpPr/>
            <p:nvPr/>
          </p:nvSpPr>
          <p:spPr>
            <a:xfrm>
              <a:off x="10261573" y="5272594"/>
              <a:ext cx="1463040" cy="68248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393869" y="5373721"/>
            <a:ext cx="2025650" cy="546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2016-2019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828780" y="5376240"/>
            <a:ext cx="1078728" cy="546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12" hasCustomPrompt="1"/>
          </p:nvPr>
        </p:nvSpPr>
        <p:spPr>
          <a:xfrm>
            <a:off x="4289094" y="5376240"/>
            <a:ext cx="1078728" cy="546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5748975" y="5373721"/>
            <a:ext cx="1078728" cy="5461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7209201" y="5376240"/>
            <a:ext cx="1078728" cy="5461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8667326" y="5376240"/>
            <a:ext cx="1078728" cy="5461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16164" y="5376240"/>
            <a:ext cx="1078728" cy="5461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DD43F60-ADE2-C143-971B-E865BCB80AFE}"/>
              </a:ext>
            </a:extLst>
          </p:cNvPr>
          <p:cNvGrpSpPr/>
          <p:nvPr userDrawn="1"/>
        </p:nvGrpSpPr>
        <p:grpSpPr>
          <a:xfrm>
            <a:off x="1708443" y="1551805"/>
            <a:ext cx="2759489" cy="3688711"/>
            <a:chOff x="4495063" y="4697392"/>
            <a:chExt cx="2759489" cy="3688711"/>
          </a:xfrm>
        </p:grpSpPr>
        <p:sp>
          <p:nvSpPr>
            <p:cNvPr id="39" name="Rectangle 38"/>
            <p:cNvSpPr/>
            <p:nvPr/>
          </p:nvSpPr>
          <p:spPr>
            <a:xfrm>
              <a:off x="4500257" y="4697392"/>
              <a:ext cx="2754295" cy="1189442"/>
            </a:xfrm>
            <a:prstGeom prst="rect">
              <a:avLst/>
            </a:prstGeom>
            <a:solidFill>
              <a:srgbClr val="065D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6" name="Straight Connector 35"/>
            <p:cNvCxnSpPr>
              <a:cxnSpLocks/>
            </p:cNvCxnSpPr>
            <p:nvPr/>
          </p:nvCxnSpPr>
          <p:spPr>
            <a:xfrm>
              <a:off x="4495063" y="5656590"/>
              <a:ext cx="0" cy="2729513"/>
            </a:xfrm>
            <a:prstGeom prst="line">
              <a:avLst/>
            </a:prstGeom>
            <a:ln>
              <a:solidFill>
                <a:srgbClr val="065D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Straight Connector 40"/>
          <p:cNvCxnSpPr/>
          <p:nvPr userDrawn="1"/>
        </p:nvCxnSpPr>
        <p:spPr>
          <a:xfrm>
            <a:off x="8479814" y="4272442"/>
            <a:ext cx="0" cy="1017636"/>
          </a:xfrm>
          <a:prstGeom prst="line">
            <a:avLst/>
          </a:prstGeom>
          <a:ln>
            <a:solidFill>
              <a:srgbClr val="BE53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AD108C4-086E-CF48-906B-0A21F032FDED}"/>
              </a:ext>
            </a:extLst>
          </p:cNvPr>
          <p:cNvGrpSpPr/>
          <p:nvPr userDrawn="1"/>
        </p:nvGrpSpPr>
        <p:grpSpPr>
          <a:xfrm>
            <a:off x="2000324" y="3169585"/>
            <a:ext cx="2740196" cy="2070931"/>
            <a:chOff x="2955259" y="2051096"/>
            <a:chExt cx="2740196" cy="2070931"/>
          </a:xfrm>
        </p:grpSpPr>
        <p:cxnSp>
          <p:nvCxnSpPr>
            <p:cNvPr id="43" name="Straight Connector 42"/>
            <p:cNvCxnSpPr>
              <a:cxnSpLocks/>
            </p:cNvCxnSpPr>
            <p:nvPr/>
          </p:nvCxnSpPr>
          <p:spPr>
            <a:xfrm>
              <a:off x="2956646" y="2457447"/>
              <a:ext cx="0" cy="1664580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4292576-998A-114C-9A8B-2B2C34B22552}"/>
                </a:ext>
              </a:extLst>
            </p:cNvPr>
            <p:cNvSpPr/>
            <p:nvPr/>
          </p:nvSpPr>
          <p:spPr>
            <a:xfrm>
              <a:off x="2955259" y="2051096"/>
              <a:ext cx="2740196" cy="43240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45A45BB-FCF2-744F-A5CF-410118840709}"/>
              </a:ext>
            </a:extLst>
          </p:cNvPr>
          <p:cNvGrpSpPr/>
          <p:nvPr/>
        </p:nvGrpSpPr>
        <p:grpSpPr>
          <a:xfrm>
            <a:off x="204819" y="3897958"/>
            <a:ext cx="1341543" cy="1379015"/>
            <a:chOff x="166263" y="2118168"/>
            <a:chExt cx="1341543" cy="1379015"/>
          </a:xfrm>
        </p:grpSpPr>
        <p:sp>
          <p:nvSpPr>
            <p:cNvPr id="53" name="Rectangle 52"/>
            <p:cNvSpPr/>
            <p:nvPr/>
          </p:nvSpPr>
          <p:spPr>
            <a:xfrm>
              <a:off x="166263" y="2118168"/>
              <a:ext cx="1341543" cy="84025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179997" y="2326597"/>
              <a:ext cx="0" cy="1170586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Rectangle 55"/>
          <p:cNvSpPr/>
          <p:nvPr/>
        </p:nvSpPr>
        <p:spPr>
          <a:xfrm>
            <a:off x="9959755" y="1510345"/>
            <a:ext cx="2070012" cy="1093023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81EE92A-73AA-8C4E-8B0D-4237B3EF8E7A}"/>
              </a:ext>
            </a:extLst>
          </p:cNvPr>
          <p:cNvGrpSpPr/>
          <p:nvPr userDrawn="1"/>
        </p:nvGrpSpPr>
        <p:grpSpPr>
          <a:xfrm>
            <a:off x="2629614" y="4077441"/>
            <a:ext cx="2746905" cy="1170586"/>
            <a:chOff x="3128209" y="4344516"/>
            <a:chExt cx="2746905" cy="1170586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7BAE917C-C84F-AA41-8D48-32E0D761F2B4}"/>
                </a:ext>
              </a:extLst>
            </p:cNvPr>
            <p:cNvCxnSpPr/>
            <p:nvPr/>
          </p:nvCxnSpPr>
          <p:spPr>
            <a:xfrm>
              <a:off x="3128209" y="4344516"/>
              <a:ext cx="0" cy="1170586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61"/>
            <p:cNvSpPr/>
            <p:nvPr/>
          </p:nvSpPr>
          <p:spPr>
            <a:xfrm>
              <a:off x="3134918" y="4344516"/>
              <a:ext cx="2740196" cy="872041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8478967" y="4250267"/>
            <a:ext cx="2872134" cy="909594"/>
          </a:xfrm>
          <a:prstGeom prst="rect">
            <a:avLst/>
          </a:prstGeom>
          <a:solidFill>
            <a:srgbClr val="BE53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Text Placeholder 75"/>
          <p:cNvSpPr>
            <a:spLocks noGrp="1"/>
          </p:cNvSpPr>
          <p:nvPr>
            <p:ph type="body" sz="quarter" idx="17"/>
          </p:nvPr>
        </p:nvSpPr>
        <p:spPr>
          <a:xfrm>
            <a:off x="1814703" y="1706064"/>
            <a:ext cx="2521099" cy="8197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7" name="Text Placeholder 75"/>
          <p:cNvSpPr>
            <a:spLocks noGrp="1"/>
          </p:cNvSpPr>
          <p:nvPr>
            <p:ph type="body" sz="quarter" idx="18"/>
          </p:nvPr>
        </p:nvSpPr>
        <p:spPr>
          <a:xfrm>
            <a:off x="5644486" y="2639647"/>
            <a:ext cx="2338846" cy="8197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8" name="Text Placeholder 75"/>
          <p:cNvSpPr>
            <a:spLocks noGrp="1"/>
          </p:cNvSpPr>
          <p:nvPr>
            <p:ph type="body" sz="quarter" idx="19"/>
          </p:nvPr>
        </p:nvSpPr>
        <p:spPr>
          <a:xfrm>
            <a:off x="2044586" y="3233963"/>
            <a:ext cx="2521099" cy="34197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9" name="Text Placeholder 75"/>
          <p:cNvSpPr>
            <a:spLocks noGrp="1"/>
          </p:cNvSpPr>
          <p:nvPr>
            <p:ph type="body" sz="quarter" idx="20"/>
          </p:nvPr>
        </p:nvSpPr>
        <p:spPr>
          <a:xfrm>
            <a:off x="2745871" y="4250267"/>
            <a:ext cx="2521099" cy="34197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0" name="Text Placeholder 75"/>
          <p:cNvSpPr>
            <a:spLocks noGrp="1"/>
          </p:cNvSpPr>
          <p:nvPr>
            <p:ph type="body" sz="quarter" idx="21" hasCustomPrompt="1"/>
          </p:nvPr>
        </p:nvSpPr>
        <p:spPr>
          <a:xfrm>
            <a:off x="218553" y="4049583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1" name="Text Placeholder 75"/>
          <p:cNvSpPr>
            <a:spLocks noGrp="1"/>
          </p:cNvSpPr>
          <p:nvPr>
            <p:ph type="body" sz="quarter" idx="22" hasCustomPrompt="1"/>
          </p:nvPr>
        </p:nvSpPr>
        <p:spPr>
          <a:xfrm>
            <a:off x="8549590" y="3978938"/>
            <a:ext cx="2645302" cy="7935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2" name="Text Placeholder 75"/>
          <p:cNvSpPr>
            <a:spLocks noGrp="1"/>
          </p:cNvSpPr>
          <p:nvPr>
            <p:ph type="body" sz="quarter" idx="23" hasCustomPrompt="1"/>
          </p:nvPr>
        </p:nvSpPr>
        <p:spPr>
          <a:xfrm>
            <a:off x="10057348" y="1655647"/>
            <a:ext cx="1863093" cy="4902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3" name="Rectangle 82"/>
          <p:cNvSpPr/>
          <p:nvPr userDrawn="1"/>
        </p:nvSpPr>
        <p:spPr>
          <a:xfrm>
            <a:off x="9960721" y="2743526"/>
            <a:ext cx="2081746" cy="977396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4" name="Text Placeholder 75"/>
          <p:cNvSpPr>
            <a:spLocks noGrp="1"/>
          </p:cNvSpPr>
          <p:nvPr>
            <p:ph type="body" sz="quarter" idx="24" hasCustomPrompt="1"/>
          </p:nvPr>
        </p:nvSpPr>
        <p:spPr>
          <a:xfrm>
            <a:off x="10049507" y="2636108"/>
            <a:ext cx="1863093" cy="4902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5" name="Text Placeholder 75"/>
          <p:cNvSpPr>
            <a:spLocks noGrp="1"/>
          </p:cNvSpPr>
          <p:nvPr>
            <p:ph type="body" sz="quarter" idx="25" hasCustomPrompt="1"/>
          </p:nvPr>
        </p:nvSpPr>
        <p:spPr>
          <a:xfrm>
            <a:off x="179777" y="3439263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6" name="Text Placeholder 75"/>
          <p:cNvSpPr>
            <a:spLocks noGrp="1"/>
          </p:cNvSpPr>
          <p:nvPr>
            <p:ph type="body" sz="quarter" idx="26" hasCustomPrompt="1"/>
          </p:nvPr>
        </p:nvSpPr>
        <p:spPr>
          <a:xfrm>
            <a:off x="2000324" y="2805625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7" name="Text Placeholder 75"/>
          <p:cNvSpPr>
            <a:spLocks noGrp="1"/>
          </p:cNvSpPr>
          <p:nvPr>
            <p:ph type="body" sz="quarter" idx="27" hasCustomPrompt="1"/>
          </p:nvPr>
        </p:nvSpPr>
        <p:spPr>
          <a:xfrm>
            <a:off x="1713637" y="1194063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8" name="Text Placeholder 75"/>
          <p:cNvSpPr>
            <a:spLocks noGrp="1"/>
          </p:cNvSpPr>
          <p:nvPr>
            <p:ph type="body" sz="quarter" idx="28" hasCustomPrompt="1"/>
          </p:nvPr>
        </p:nvSpPr>
        <p:spPr>
          <a:xfrm>
            <a:off x="2636181" y="3729784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9" name="Text Placeholder 75"/>
          <p:cNvSpPr>
            <a:spLocks noGrp="1"/>
          </p:cNvSpPr>
          <p:nvPr>
            <p:ph type="body" sz="quarter" idx="29" hasCustomPrompt="1"/>
          </p:nvPr>
        </p:nvSpPr>
        <p:spPr>
          <a:xfrm>
            <a:off x="5543001" y="2143552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90" name="Text Placeholder 75"/>
          <p:cNvSpPr>
            <a:spLocks noGrp="1"/>
          </p:cNvSpPr>
          <p:nvPr>
            <p:ph type="body" sz="quarter" idx="30" hasCustomPrompt="1"/>
          </p:nvPr>
        </p:nvSpPr>
        <p:spPr>
          <a:xfrm>
            <a:off x="8478163" y="3467876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91" name="Text Placeholder 75"/>
          <p:cNvSpPr>
            <a:spLocks noGrp="1"/>
          </p:cNvSpPr>
          <p:nvPr>
            <p:ph type="body" sz="quarter" idx="31" hasCustomPrompt="1"/>
          </p:nvPr>
        </p:nvSpPr>
        <p:spPr>
          <a:xfrm>
            <a:off x="9505729" y="1123895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</p:spTree>
    <p:extLst>
      <p:ext uri="{BB962C8B-B14F-4D97-AF65-F5344CB8AC3E}">
        <p14:creationId xmlns:p14="http://schemas.microsoft.com/office/powerpoint/2010/main" val="24678683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0"/>
            <a:ext cx="12192000" cy="1206835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0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</p:spTree>
    <p:extLst>
      <p:ext uri="{BB962C8B-B14F-4D97-AF65-F5344CB8AC3E}">
        <p14:creationId xmlns:p14="http://schemas.microsoft.com/office/powerpoint/2010/main" val="18116566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8BFC7-150C-8E43-8809-81601596A6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38FED2-41F3-DE4F-A82B-4B9D47BA7F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910435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BCB93-E271-6E4E-A29D-A4A1675D9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0AA8C-A422-6141-8686-2D38F0F73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50505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D1653-D3D2-AE49-898D-B8DA3DADF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FF6B1-973F-7841-AC1F-CC2E0190CD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9286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D1653-D3D2-AE49-898D-B8DA3DADF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FF6B1-973F-7841-AC1F-CC2E0190CD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9403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99F66-C35B-404D-AD32-E4756A4EC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82E52-3E0F-6346-BED5-5C820177CB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A60D1C-73D3-A645-A205-B4AC6342C6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04360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4A8EF-CFA0-204E-A6A6-2FA702AF7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1E1D8B-8195-2C46-BFDA-4E5C8E3DA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F6DEE-9C6C-3C4F-8629-584E4A2CA2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7AA9B0-6F69-F649-BE34-B0685B20B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F41169-FDD4-B048-A4A4-F48FD790CC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96705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 descr="Decorative background color">
            <a:extLst>
              <a:ext uri="{FF2B5EF4-FFF2-40B4-BE49-F238E27FC236}">
                <a16:creationId xmlns:a16="http://schemas.microsoft.com/office/drawing/2014/main" id="{4B667975-7CE7-504E-9CA9-52F907222650}"/>
              </a:ext>
            </a:extLst>
          </p:cNvPr>
          <p:cNvSpPr/>
          <p:nvPr userDrawn="1"/>
        </p:nvSpPr>
        <p:spPr>
          <a:xfrm>
            <a:off x="-43476" y="0"/>
            <a:ext cx="12235476" cy="1304144"/>
          </a:xfrm>
          <a:prstGeom prst="rect">
            <a:avLst/>
          </a:prstGeom>
          <a:solidFill>
            <a:srgbClr val="0030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62705E-F7A3-4B4E-8E55-171EA79EF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0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4E2FEF-8358-8F4B-8942-7F8CD02853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4649" y="1857545"/>
            <a:ext cx="10394475" cy="385393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825042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 descr="Decorative background color">
            <a:extLst>
              <a:ext uri="{FF2B5EF4-FFF2-40B4-BE49-F238E27FC236}">
                <a16:creationId xmlns:a16="http://schemas.microsoft.com/office/drawing/2014/main" id="{4B667975-7CE7-504E-9CA9-52F907222650}"/>
              </a:ext>
            </a:extLst>
          </p:cNvPr>
          <p:cNvSpPr/>
          <p:nvPr userDrawn="1"/>
        </p:nvSpPr>
        <p:spPr>
          <a:xfrm>
            <a:off x="-43476" y="-24713"/>
            <a:ext cx="12235476" cy="1304144"/>
          </a:xfrm>
          <a:prstGeom prst="rect">
            <a:avLst/>
          </a:prstGeom>
          <a:solidFill>
            <a:srgbClr val="4F7D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62705E-F7A3-4B4E-8E55-171EA79EF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0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4E2FEF-8358-8F4B-8942-7F8CD02853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43525" y="2561866"/>
            <a:ext cx="4366658" cy="667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19215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 descr="decorative background"/>
          <p:cNvSpPr/>
          <p:nvPr userDrawn="1"/>
        </p:nvSpPr>
        <p:spPr>
          <a:xfrm>
            <a:off x="0" y="-1"/>
            <a:ext cx="12192000" cy="863947"/>
          </a:xfrm>
          <a:prstGeom prst="rect">
            <a:avLst/>
          </a:prstGeom>
          <a:solidFill>
            <a:srgbClr val="0030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 descr="decorative background"/>
          <p:cNvSpPr/>
          <p:nvPr userDrawn="1"/>
        </p:nvSpPr>
        <p:spPr>
          <a:xfrm>
            <a:off x="0" y="992087"/>
            <a:ext cx="12192000" cy="5277899"/>
          </a:xfrm>
          <a:prstGeom prst="rect">
            <a:avLst/>
          </a:prstGeom>
          <a:solidFill>
            <a:srgbClr val="9FD1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 descr="decorative background"/>
          <p:cNvSpPr/>
          <p:nvPr userDrawn="1"/>
        </p:nvSpPr>
        <p:spPr>
          <a:xfrm>
            <a:off x="2257601" y="1057347"/>
            <a:ext cx="9579033" cy="1197864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62705E-F7A3-4B4E-8E55-171EA79EF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1478" y="146835"/>
            <a:ext cx="10515600" cy="57027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Rectangle 6" descr="decorative background"/>
          <p:cNvSpPr/>
          <p:nvPr/>
        </p:nvSpPr>
        <p:spPr>
          <a:xfrm>
            <a:off x="281478" y="1057347"/>
            <a:ext cx="1643845" cy="1200329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small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501900" y="1250748"/>
            <a:ext cx="90805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11" name="Rectangle 10" descr="decorative background"/>
          <p:cNvSpPr/>
          <p:nvPr userDrawn="1"/>
        </p:nvSpPr>
        <p:spPr>
          <a:xfrm>
            <a:off x="2257601" y="2448612"/>
            <a:ext cx="9579033" cy="1089928"/>
          </a:xfrm>
          <a:prstGeom prst="rect">
            <a:avLst/>
          </a:prstGeom>
          <a:solidFill>
            <a:srgbClr val="7030A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 descr="decorative background"/>
          <p:cNvSpPr/>
          <p:nvPr userDrawn="1"/>
        </p:nvSpPr>
        <p:spPr>
          <a:xfrm>
            <a:off x="281478" y="2448612"/>
            <a:ext cx="1643845" cy="1092171"/>
          </a:xfrm>
          <a:prstGeom prst="rect">
            <a:avLst/>
          </a:prstGeom>
          <a:solidFill>
            <a:srgbClr val="7030A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small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501900" y="2572904"/>
            <a:ext cx="90805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16" name="Rectangle 15" descr="decorative background"/>
          <p:cNvSpPr/>
          <p:nvPr userDrawn="1"/>
        </p:nvSpPr>
        <p:spPr>
          <a:xfrm>
            <a:off x="2257601" y="3699194"/>
            <a:ext cx="9579033" cy="1197864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 descr="decorative background"/>
          <p:cNvSpPr/>
          <p:nvPr userDrawn="1"/>
        </p:nvSpPr>
        <p:spPr>
          <a:xfrm>
            <a:off x="281478" y="3699194"/>
            <a:ext cx="1643845" cy="1200329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small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501900" y="3892595"/>
            <a:ext cx="90805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19" name="Rectangle 18" descr="decorative background"/>
          <p:cNvSpPr/>
          <p:nvPr userDrawn="1"/>
        </p:nvSpPr>
        <p:spPr>
          <a:xfrm>
            <a:off x="2257601" y="5017340"/>
            <a:ext cx="9579033" cy="1197864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 descr="decorative background"/>
          <p:cNvSpPr/>
          <p:nvPr userDrawn="1"/>
        </p:nvSpPr>
        <p:spPr>
          <a:xfrm>
            <a:off x="281478" y="5017340"/>
            <a:ext cx="1643845" cy="1200329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small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501900" y="5210741"/>
            <a:ext cx="90805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444391" y="2606226"/>
            <a:ext cx="12827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44391" y="1268929"/>
            <a:ext cx="12827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2050" y="3910776"/>
            <a:ext cx="12827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444391" y="5228922"/>
            <a:ext cx="12827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</p:spTree>
    <p:extLst>
      <p:ext uri="{BB962C8B-B14F-4D97-AF65-F5344CB8AC3E}">
        <p14:creationId xmlns:p14="http://schemas.microsoft.com/office/powerpoint/2010/main" val="4144090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 descr="decorative background color">
            <a:extLst>
              <a:ext uri="{FF2B5EF4-FFF2-40B4-BE49-F238E27FC236}">
                <a16:creationId xmlns:a16="http://schemas.microsoft.com/office/drawing/2014/main" id="{BA8CAB85-73D8-AF4C-A7C9-53C1C2A078CB}"/>
              </a:ext>
            </a:extLst>
          </p:cNvPr>
          <p:cNvSpPr/>
          <p:nvPr/>
        </p:nvSpPr>
        <p:spPr>
          <a:xfrm>
            <a:off x="6739383" y="935478"/>
            <a:ext cx="4572000" cy="5219562"/>
          </a:xfrm>
          <a:prstGeom prst="roundRect">
            <a:avLst>
              <a:gd name="adj" fmla="val 6047"/>
            </a:avLst>
          </a:prstGeom>
          <a:solidFill>
            <a:srgbClr val="4F7D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 descr="Decorative background color">
            <a:extLst>
              <a:ext uri="{FF2B5EF4-FFF2-40B4-BE49-F238E27FC236}">
                <a16:creationId xmlns:a16="http://schemas.microsoft.com/office/drawing/2014/main" id="{4B667975-7CE7-504E-9CA9-52F907222650}"/>
              </a:ext>
            </a:extLst>
          </p:cNvPr>
          <p:cNvSpPr/>
          <p:nvPr userDrawn="1"/>
        </p:nvSpPr>
        <p:spPr>
          <a:xfrm>
            <a:off x="-43476" y="0"/>
            <a:ext cx="12235476" cy="848124"/>
          </a:xfrm>
          <a:prstGeom prst="rect">
            <a:avLst/>
          </a:prstGeom>
          <a:solidFill>
            <a:srgbClr val="065D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 descr="decorative background color">
            <a:extLst>
              <a:ext uri="{FF2B5EF4-FFF2-40B4-BE49-F238E27FC236}">
                <a16:creationId xmlns:a16="http://schemas.microsoft.com/office/drawing/2014/main" id="{726B6FEA-6C38-9C40-8BA4-568253E013BC}"/>
              </a:ext>
            </a:extLst>
          </p:cNvPr>
          <p:cNvSpPr/>
          <p:nvPr userDrawn="1"/>
        </p:nvSpPr>
        <p:spPr>
          <a:xfrm>
            <a:off x="922478" y="935478"/>
            <a:ext cx="4572000" cy="5219562"/>
          </a:xfrm>
          <a:prstGeom prst="roundRect">
            <a:avLst>
              <a:gd name="adj" fmla="val 6047"/>
            </a:avLst>
          </a:prstGeom>
          <a:solidFill>
            <a:srgbClr val="065D7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1096924" y="1631795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F1B1E03-CB5A-CA45-BC52-0BC8DD39CD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17685" y="1666802"/>
            <a:ext cx="2790825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D6AF3CF-F60D-5141-8AED-C7794E93152A}"/>
              </a:ext>
            </a:extLst>
          </p:cNvPr>
          <p:cNvCxnSpPr/>
          <p:nvPr/>
        </p:nvCxnSpPr>
        <p:spPr>
          <a:xfrm>
            <a:off x="8613597" y="1374559"/>
            <a:ext cx="27009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6255C863-C912-6944-8537-E5981C8C17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33784" y="5329157"/>
            <a:ext cx="3217826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A821C715-6166-EA40-9C90-C2CDB93772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117887" y="4413569"/>
            <a:ext cx="3217826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E22EC356-2144-AD47-8A47-4AB066E41A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84632" y="2582391"/>
            <a:ext cx="3217826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6119216-CCD7-0641-BEAA-AFCAF8D887CB}"/>
              </a:ext>
            </a:extLst>
          </p:cNvPr>
          <p:cNvCxnSpPr/>
          <p:nvPr userDrawn="1"/>
        </p:nvCxnSpPr>
        <p:spPr>
          <a:xfrm>
            <a:off x="2793505" y="1371915"/>
            <a:ext cx="27009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F62705E-F7A3-4B4E-8E55-171EA79EF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87354"/>
            <a:ext cx="10515600" cy="65171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2617AB76-9509-5146-A610-878C42D8E150}"/>
              </a:ext>
            </a:extLst>
          </p:cNvPr>
          <p:cNvSpPr txBox="1">
            <a:spLocks/>
          </p:cNvSpPr>
          <p:nvPr userDrawn="1"/>
        </p:nvSpPr>
        <p:spPr>
          <a:xfrm>
            <a:off x="1022494" y="1275976"/>
            <a:ext cx="172884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1134667" y="1054782"/>
            <a:ext cx="1603375" cy="630238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24"/>
          </p:nvPr>
        </p:nvSpPr>
        <p:spPr>
          <a:xfrm>
            <a:off x="6913081" y="1054782"/>
            <a:ext cx="1603375" cy="630238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2" name="Text Placeholder 22">
            <a:extLst>
              <a:ext uri="{FF2B5EF4-FFF2-40B4-BE49-F238E27FC236}">
                <a16:creationId xmlns:a16="http://schemas.microsoft.com/office/drawing/2014/main" id="{A821C715-6166-EA40-9C90-C2CDB937725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103475" y="3497980"/>
            <a:ext cx="3217826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1" name="Oval 40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1096924" y="2530327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Oval 41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1096924" y="3428858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Oval 42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1096924" y="4327389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1096924" y="5225921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 Placeholder 22">
            <a:extLst>
              <a:ext uri="{FF2B5EF4-FFF2-40B4-BE49-F238E27FC236}">
                <a16:creationId xmlns:a16="http://schemas.microsoft.com/office/drawing/2014/main" id="{E22EC356-2144-AD47-8A47-4AB066E41AB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084631" y="1666802"/>
            <a:ext cx="3217826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6" name="Oval 45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6882664" y="1631795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728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 descr="Decorative background color">
            <a:extLst>
              <a:ext uri="{FF2B5EF4-FFF2-40B4-BE49-F238E27FC236}">
                <a16:creationId xmlns:a16="http://schemas.microsoft.com/office/drawing/2014/main" id="{7E2DE4AF-E9AC-164E-B013-1E5C144D74C1}"/>
              </a:ext>
            </a:extLst>
          </p:cNvPr>
          <p:cNvSpPr/>
          <p:nvPr userDrawn="1"/>
        </p:nvSpPr>
        <p:spPr>
          <a:xfrm>
            <a:off x="8442012" y="4512363"/>
            <a:ext cx="3389026" cy="1528271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6DA8141B-D817-ED4C-B948-A1E4893ECE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33162" y="4695824"/>
            <a:ext cx="3006725" cy="134461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B88F994-8795-2A4B-9517-40FE6794579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442013" y="1434326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DECF6361-9C8F-3845-ABAB-2183A224182E}"/>
              </a:ext>
            </a:extLst>
          </p:cNvPr>
          <p:cNvSpPr/>
          <p:nvPr userDrawn="1"/>
        </p:nvSpPr>
        <p:spPr>
          <a:xfrm>
            <a:off x="4392769" y="4512364"/>
            <a:ext cx="3389026" cy="1528271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E0AEC5CB-1EE2-8444-92AA-A7650DC2B7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83919" y="4695824"/>
            <a:ext cx="3006725" cy="134461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239CC3A-A0F3-7542-9DEA-06E0085B81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392769" y="1434326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Rectangle 6" descr="Decorative background color">
            <a:extLst>
              <a:ext uri="{FF2B5EF4-FFF2-40B4-BE49-F238E27FC236}">
                <a16:creationId xmlns:a16="http://schemas.microsoft.com/office/drawing/2014/main" id="{E0661DE1-3F00-AA4F-9B92-CD291CB2A61E}"/>
              </a:ext>
            </a:extLst>
          </p:cNvPr>
          <p:cNvSpPr/>
          <p:nvPr userDrawn="1"/>
        </p:nvSpPr>
        <p:spPr>
          <a:xfrm>
            <a:off x="343526" y="4512365"/>
            <a:ext cx="3389026" cy="1528271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99B77A3-0AE7-E54B-B6F7-3E0A68418E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5300" y="4695825"/>
            <a:ext cx="3006725" cy="134461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AF5B971-B949-3549-92D8-A9F6550929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43525" y="1434326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Rectangle 4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1"/>
            <a:ext cx="12192000" cy="859540"/>
          </a:xfrm>
          <a:prstGeom prst="rect">
            <a:avLst/>
          </a:prstGeom>
          <a:solidFill>
            <a:srgbClr val="4F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1"/>
            <a:ext cx="10515600" cy="8595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A1FF35CB-2DBF-4F42-AB1E-2972DA787C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3524" y="979611"/>
            <a:ext cx="3500855" cy="69039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71A51A7-34DE-AB4A-8B37-6F2001466EF6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392769" y="997401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075B0B8-6399-8E4D-B80E-4117DF935332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442012" y="997401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15244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 descr="Decorative background color">
            <a:extLst>
              <a:ext uri="{FF2B5EF4-FFF2-40B4-BE49-F238E27FC236}">
                <a16:creationId xmlns:a16="http://schemas.microsoft.com/office/drawing/2014/main" id="{7E2DE4AF-E9AC-164E-B013-1E5C144D74C1}"/>
              </a:ext>
            </a:extLst>
          </p:cNvPr>
          <p:cNvSpPr/>
          <p:nvPr userDrawn="1"/>
        </p:nvSpPr>
        <p:spPr>
          <a:xfrm>
            <a:off x="343525" y="3827721"/>
            <a:ext cx="11487513" cy="2212914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6DA8141B-D817-ED4C-B948-A1E4893ECE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4674" y="4405411"/>
            <a:ext cx="3006725" cy="134461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B88F994-8795-2A4B-9517-40FE6794579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442012" y="1232307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239CC3A-A0F3-7542-9DEA-06E0085B8101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392768" y="1232307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AF5B971-B949-3549-92D8-A9F6550929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43524" y="1232307"/>
            <a:ext cx="338902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Rectangle 4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0"/>
            <a:ext cx="12192000" cy="1140145"/>
          </a:xfrm>
          <a:prstGeom prst="rect">
            <a:avLst/>
          </a:prstGeom>
          <a:solidFill>
            <a:srgbClr val="4F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1"/>
            <a:ext cx="10515600" cy="8595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</p:spTree>
    <p:extLst>
      <p:ext uri="{BB962C8B-B14F-4D97-AF65-F5344CB8AC3E}">
        <p14:creationId xmlns:p14="http://schemas.microsoft.com/office/powerpoint/2010/main" val="16952220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9C6E1AAD-C607-0B44-A7D8-59DBC2B6D66C}"/>
              </a:ext>
            </a:extLst>
          </p:cNvPr>
          <p:cNvSpPr/>
          <p:nvPr userDrawn="1"/>
        </p:nvSpPr>
        <p:spPr>
          <a:xfrm rot="16200000">
            <a:off x="3428502" y="-1546461"/>
            <a:ext cx="3937380" cy="10794381"/>
          </a:xfrm>
          <a:prstGeom prst="rect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B88F994-8795-2A4B-9517-40FE6794579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616970" y="1684006"/>
            <a:ext cx="5610121" cy="43530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2AA19F1-54A5-CA46-A5ED-7F0400EBE8E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2439913"/>
            <a:ext cx="3500854" cy="282163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Rectangle 4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0"/>
            <a:ext cx="12192000" cy="1206835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0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</p:spTree>
    <p:extLst>
      <p:ext uri="{BB962C8B-B14F-4D97-AF65-F5344CB8AC3E}">
        <p14:creationId xmlns:p14="http://schemas.microsoft.com/office/powerpoint/2010/main" val="12505766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1"/>
            <a:ext cx="12192000" cy="927100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103585"/>
            <a:ext cx="10515600" cy="7199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343525" y="2122550"/>
            <a:ext cx="11463390" cy="3003832"/>
            <a:chOff x="343525" y="2198750"/>
            <a:chExt cx="11463390" cy="300383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62AD809-A6D0-7647-9087-AB9D33A791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33615" y="3234082"/>
              <a:ext cx="2273300" cy="1968500"/>
            </a:xfrm>
            <a:prstGeom prst="rect">
              <a:avLst/>
            </a:prstGeom>
          </p:spPr>
        </p:pic>
        <p:pic>
          <p:nvPicPr>
            <p:cNvPr id="8" name="Picture 7" descr="decorative figure">
              <a:extLst>
                <a:ext uri="{FF2B5EF4-FFF2-40B4-BE49-F238E27FC236}">
                  <a16:creationId xmlns:a16="http://schemas.microsoft.com/office/drawing/2014/main" id="{8CB0D924-6885-B847-9782-07EFB834D2E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7447" y="3234082"/>
              <a:ext cx="2273300" cy="1968500"/>
            </a:xfrm>
            <a:prstGeom prst="rect">
              <a:avLst/>
            </a:prstGeom>
          </p:spPr>
        </p:pic>
        <p:pic>
          <p:nvPicPr>
            <p:cNvPr id="9" name="Picture 8" descr="decorative figure">
              <a:extLst>
                <a:ext uri="{FF2B5EF4-FFF2-40B4-BE49-F238E27FC236}">
                  <a16:creationId xmlns:a16="http://schemas.microsoft.com/office/drawing/2014/main" id="{0339376E-45C5-AA42-AF27-28238AD26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525" y="2198750"/>
              <a:ext cx="2273300" cy="1955800"/>
            </a:xfrm>
            <a:prstGeom prst="rect">
              <a:avLst/>
            </a:prstGeom>
          </p:spPr>
        </p:pic>
        <p:pic>
          <p:nvPicPr>
            <p:cNvPr id="13" name="Picture 12" descr="decorative figure">
              <a:extLst>
                <a:ext uri="{FF2B5EF4-FFF2-40B4-BE49-F238E27FC236}">
                  <a16:creationId xmlns:a16="http://schemas.microsoft.com/office/drawing/2014/main" id="{6881FA75-19DA-7A49-868D-861B8050FE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5291" y="3234082"/>
              <a:ext cx="2273300" cy="19685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F606B08-3A23-BE47-A732-15B75D01D1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9693" y="2198750"/>
              <a:ext cx="2273300" cy="1955800"/>
            </a:xfrm>
            <a:prstGeom prst="rect">
              <a:avLst/>
            </a:prstGeom>
          </p:spPr>
        </p:pic>
        <p:pic>
          <p:nvPicPr>
            <p:cNvPr id="15" name="Picture 14" descr="decorative figure">
              <a:extLst>
                <a:ext uri="{FF2B5EF4-FFF2-40B4-BE49-F238E27FC236}">
                  <a16:creationId xmlns:a16="http://schemas.microsoft.com/office/drawing/2014/main" id="{35690853-6604-BE48-9C69-9F9D4544D0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1369" y="2198750"/>
              <a:ext cx="2273300" cy="1955800"/>
            </a:xfrm>
            <a:prstGeom prst="rect">
              <a:avLst/>
            </a:prstGeom>
          </p:spPr>
        </p:pic>
      </p:grp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8900" y="1244600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624969" y="1244600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7283293" y="1244266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781047" y="5305832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5472819" y="5303064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9127215" y="5305832"/>
            <a:ext cx="3086100" cy="838200"/>
          </a:xfrm>
        </p:spPr>
        <p:txBody>
          <a:bodyPr>
            <a:normAutofit/>
          </a:bodyPr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lang="en-US" dirty="0"/>
              <a:t>Edit text</a:t>
            </a:r>
          </a:p>
        </p:txBody>
      </p:sp>
    </p:spTree>
    <p:extLst>
      <p:ext uri="{BB962C8B-B14F-4D97-AF65-F5344CB8AC3E}">
        <p14:creationId xmlns:p14="http://schemas.microsoft.com/office/powerpoint/2010/main" val="3688487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99F66-C35B-404D-AD32-E4756A4EC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82E52-3E0F-6346-BED5-5C820177CB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A60D1C-73D3-A645-A205-B4AC6342C6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7928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 descr="Decorative background color">
            <a:extLst>
              <a:ext uri="{FF2B5EF4-FFF2-40B4-BE49-F238E27FC236}">
                <a16:creationId xmlns:a16="http://schemas.microsoft.com/office/drawing/2014/main" id="{5D7DC3FE-1996-B84A-A40F-DF9482545EEF}"/>
              </a:ext>
            </a:extLst>
          </p:cNvPr>
          <p:cNvSpPr/>
          <p:nvPr userDrawn="1"/>
        </p:nvSpPr>
        <p:spPr>
          <a:xfrm>
            <a:off x="0" y="884622"/>
            <a:ext cx="12192000" cy="5385364"/>
          </a:xfrm>
          <a:prstGeom prst="rect">
            <a:avLst/>
          </a:prstGeom>
          <a:solidFill>
            <a:srgbClr val="E5F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 descr="Decorative background color">
            <a:extLst>
              <a:ext uri="{FF2B5EF4-FFF2-40B4-BE49-F238E27FC236}">
                <a16:creationId xmlns:a16="http://schemas.microsoft.com/office/drawing/2014/main" id="{FAA8FBD0-7709-5F4A-B39F-6123C8E45346}"/>
              </a:ext>
            </a:extLst>
          </p:cNvPr>
          <p:cNvSpPr/>
          <p:nvPr/>
        </p:nvSpPr>
        <p:spPr>
          <a:xfrm>
            <a:off x="8158993" y="4580618"/>
            <a:ext cx="4011385" cy="1507732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small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FBA1631E-2A47-2F4C-A7B7-1D0A084CB272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8263000" y="4783005"/>
            <a:ext cx="3500854" cy="10781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B88F994-8795-2A4B-9517-40FE6794579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616970" y="1684006"/>
            <a:ext cx="4557009" cy="357754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Rectangle 6" descr="Decorative background color">
            <a:extLst>
              <a:ext uri="{FF2B5EF4-FFF2-40B4-BE49-F238E27FC236}">
                <a16:creationId xmlns:a16="http://schemas.microsoft.com/office/drawing/2014/main" id="{1A987BF4-4EA0-024C-9867-CC03B41C018B}"/>
              </a:ext>
            </a:extLst>
          </p:cNvPr>
          <p:cNvSpPr/>
          <p:nvPr userDrawn="1"/>
        </p:nvSpPr>
        <p:spPr>
          <a:xfrm>
            <a:off x="693818" y="884621"/>
            <a:ext cx="2848890" cy="5385365"/>
          </a:xfrm>
          <a:prstGeom prst="rect">
            <a:avLst/>
          </a:prstGeom>
          <a:solidFill>
            <a:srgbClr val="087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4BC083-A42F-CA4D-B4B1-0D33BFD350D7}"/>
              </a:ext>
            </a:extLst>
          </p:cNvPr>
          <p:cNvSpPr/>
          <p:nvPr userDrawn="1"/>
        </p:nvSpPr>
        <p:spPr>
          <a:xfrm>
            <a:off x="115642" y="2379025"/>
            <a:ext cx="5965118" cy="2324299"/>
          </a:xfrm>
          <a:prstGeom prst="rect">
            <a:avLst/>
          </a:prstGeom>
          <a:solidFill>
            <a:srgbClr val="065D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2AA19F1-54A5-CA46-A5ED-7F0400EBE8E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2439913"/>
            <a:ext cx="3500854" cy="282163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Rectangle 4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1"/>
            <a:ext cx="12192000" cy="1084398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6668" y="-8386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</p:spTree>
    <p:extLst>
      <p:ext uri="{BB962C8B-B14F-4D97-AF65-F5344CB8AC3E}">
        <p14:creationId xmlns:p14="http://schemas.microsoft.com/office/powerpoint/2010/main" val="26811847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descr="Decorative background color">
            <a:extLst>
              <a:ext uri="{FF2B5EF4-FFF2-40B4-BE49-F238E27FC236}">
                <a16:creationId xmlns:a16="http://schemas.microsoft.com/office/drawing/2014/main" id="{C8AD350A-D5AC-F44E-87F7-C5D3FCA4948A}"/>
              </a:ext>
            </a:extLst>
          </p:cNvPr>
          <p:cNvSpPr/>
          <p:nvPr userDrawn="1"/>
        </p:nvSpPr>
        <p:spPr>
          <a:xfrm>
            <a:off x="3999952" y="-2590"/>
            <a:ext cx="8217926" cy="626982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25753" y="457200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0" y="0"/>
            <a:ext cx="4006693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369169"/>
            <a:ext cx="3500854" cy="8823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17C463-885A-E24E-9298-77B5D8B27E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6225" y="2368550"/>
            <a:ext cx="3502025" cy="2460625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2498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6656" y="2614230"/>
            <a:ext cx="5028375" cy="31739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98157" y="1451273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1" y="187"/>
            <a:ext cx="3928167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369169"/>
            <a:ext cx="3500854" cy="8823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17C463-885A-E24E-9298-77B5D8B27E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6226" y="3133805"/>
            <a:ext cx="2435978" cy="169537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1844" y="0"/>
            <a:ext cx="12216034" cy="911279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33067" y="1144459"/>
            <a:ext cx="3444455" cy="1469771"/>
          </a:xfrm>
        </p:spPr>
        <p:txBody>
          <a:bodyPr>
            <a:normAutofit/>
          </a:bodyPr>
          <a:lstStyle>
            <a:lvl1pPr marL="0" indent="0">
              <a:buNone/>
              <a:defRPr sz="32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428" y="-108319"/>
            <a:ext cx="10757089" cy="908418"/>
          </a:xfrm>
        </p:spPr>
        <p:txBody>
          <a:bodyPr anchor="b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22923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6656" y="2614230"/>
            <a:ext cx="5028375" cy="31739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98157" y="1451273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0" y="187"/>
            <a:ext cx="4048428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369169"/>
            <a:ext cx="3500854" cy="8823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17C463-885A-E24E-9298-77B5D8B27E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6226" y="3133805"/>
            <a:ext cx="2435978" cy="169537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276226" y="365125"/>
            <a:ext cx="3501296" cy="1325563"/>
          </a:xfrm>
        </p:spPr>
        <p:txBody>
          <a:bodyPr/>
          <a:lstStyle/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4978660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3540642" y="0"/>
            <a:ext cx="8651358" cy="6267236"/>
          </a:xfrm>
          <a:prstGeom prst="rect">
            <a:avLst/>
          </a:prstGeom>
          <a:solidFill>
            <a:srgbClr val="0A44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6656" y="2614230"/>
            <a:ext cx="5028375" cy="31739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98157" y="1451273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0" y="187"/>
            <a:ext cx="3544012" cy="626723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369169"/>
            <a:ext cx="3500854" cy="8823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17C463-885A-E24E-9298-77B5D8B27E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6226" y="3133805"/>
            <a:ext cx="2435978" cy="169537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276226" y="365125"/>
            <a:ext cx="3501296" cy="1325563"/>
          </a:xfrm>
        </p:spPr>
        <p:txBody>
          <a:bodyPr/>
          <a:lstStyle/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3878372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08D84D24-8D0E-534D-9D5E-2504F8327AAD}"/>
              </a:ext>
            </a:extLst>
          </p:cNvPr>
          <p:cNvSpPr/>
          <p:nvPr userDrawn="1"/>
        </p:nvSpPr>
        <p:spPr>
          <a:xfrm>
            <a:off x="3981215" y="0"/>
            <a:ext cx="8210785" cy="626723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BE1A253-EF95-5A48-A416-1E753988EF3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998104" y="3902415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2" name="Oval 21" descr="decorative color background">
            <a:extLst>
              <a:ext uri="{FF2B5EF4-FFF2-40B4-BE49-F238E27FC236}">
                <a16:creationId xmlns:a16="http://schemas.microsoft.com/office/drawing/2014/main" id="{E87BC66C-95BB-1F43-B0AD-FA8A2D36A249}"/>
              </a:ext>
            </a:extLst>
          </p:cNvPr>
          <p:cNvSpPr/>
          <p:nvPr/>
        </p:nvSpPr>
        <p:spPr>
          <a:xfrm>
            <a:off x="10236589" y="2093667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D744560-430D-354D-BB47-D92DCD694038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10189889" y="2196907"/>
            <a:ext cx="1405964" cy="1120846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57D7FD57-B021-7140-AE1A-FC9D7CC853B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9983595" y="1321267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25" name="Straight Connector 24" descr="decorative color background">
            <a:extLst>
              <a:ext uri="{FF2B5EF4-FFF2-40B4-BE49-F238E27FC236}">
                <a16:creationId xmlns:a16="http://schemas.microsoft.com/office/drawing/2014/main" id="{6E90DC85-ADEB-6E42-9F0C-FF4CB3F1E025}"/>
              </a:ext>
            </a:extLst>
          </p:cNvPr>
          <p:cNvCxnSpPr/>
          <p:nvPr userDrawn="1"/>
        </p:nvCxnSpPr>
        <p:spPr>
          <a:xfrm>
            <a:off x="9686925" y="1969674"/>
            <a:ext cx="2999" cy="403962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8CC32F1F-AFB1-4440-B4C8-4CDE4EF18F5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7223323" y="3902415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9" name="Oval 18" descr="decorative color background">
            <a:extLst>
              <a:ext uri="{FF2B5EF4-FFF2-40B4-BE49-F238E27FC236}">
                <a16:creationId xmlns:a16="http://schemas.microsoft.com/office/drawing/2014/main" id="{D1AA7505-136C-064D-BDE0-BB98A590F9A9}"/>
              </a:ext>
            </a:extLst>
          </p:cNvPr>
          <p:cNvSpPr/>
          <p:nvPr/>
        </p:nvSpPr>
        <p:spPr>
          <a:xfrm>
            <a:off x="7662748" y="2123264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BB09F4F3-94AA-7541-9310-3BC88E0BDCF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7616048" y="2226504"/>
            <a:ext cx="1405964" cy="1120846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4DEF9385-08CA-884A-B905-25DA49A19575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7223323" y="1321267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24" name="Straight Connector 23" descr="decorative color background">
            <a:extLst>
              <a:ext uri="{FF2B5EF4-FFF2-40B4-BE49-F238E27FC236}">
                <a16:creationId xmlns:a16="http://schemas.microsoft.com/office/drawing/2014/main" id="{9498E13F-7C3A-794E-B22E-02D1E9034C90}"/>
              </a:ext>
            </a:extLst>
          </p:cNvPr>
          <p:cNvCxnSpPr/>
          <p:nvPr userDrawn="1"/>
        </p:nvCxnSpPr>
        <p:spPr>
          <a:xfrm flipH="1">
            <a:off x="6946689" y="1969674"/>
            <a:ext cx="4447" cy="407138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D7FE4D-6ADE-214C-AF6B-4B2D53BC3781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4207016" y="3905496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5" name="Oval 14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4825335" y="2099001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4C6FBCF-781A-F54D-A911-374E1D30921F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759090" y="2196907"/>
            <a:ext cx="1405964" cy="1120846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838124A-DAD0-E340-8CE1-0B7924A5C7D4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4207016" y="1327429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07016" y="292568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0" y="0"/>
            <a:ext cx="4006693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673969"/>
            <a:ext cx="3500854" cy="5775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76667" y="2504489"/>
            <a:ext cx="3482117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17009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08D84D24-8D0E-534D-9D5E-2504F8327AAD}"/>
              </a:ext>
            </a:extLst>
          </p:cNvPr>
          <p:cNvSpPr/>
          <p:nvPr userDrawn="1"/>
        </p:nvSpPr>
        <p:spPr>
          <a:xfrm>
            <a:off x="3832055" y="-15735"/>
            <a:ext cx="8359945" cy="626723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BE1A253-EF95-5A48-A416-1E753988EF3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998104" y="4964474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2" name="Oval 21" descr="decorative color background">
            <a:extLst>
              <a:ext uri="{FF2B5EF4-FFF2-40B4-BE49-F238E27FC236}">
                <a16:creationId xmlns:a16="http://schemas.microsoft.com/office/drawing/2014/main" id="{E87BC66C-95BB-1F43-B0AD-FA8A2D36A249}"/>
              </a:ext>
            </a:extLst>
          </p:cNvPr>
          <p:cNvSpPr/>
          <p:nvPr/>
        </p:nvSpPr>
        <p:spPr>
          <a:xfrm>
            <a:off x="10147006" y="693761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57D7FD57-B021-7140-AE1A-FC9D7CC853B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9916446" y="2881503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25" name="Straight Connector 24" descr="decorative color background">
            <a:extLst>
              <a:ext uri="{FF2B5EF4-FFF2-40B4-BE49-F238E27FC236}">
                <a16:creationId xmlns:a16="http://schemas.microsoft.com/office/drawing/2014/main" id="{6E90DC85-ADEB-6E42-9F0C-FF4CB3F1E025}"/>
              </a:ext>
            </a:extLst>
          </p:cNvPr>
          <p:cNvCxnSpPr/>
          <p:nvPr userDrawn="1"/>
        </p:nvCxnSpPr>
        <p:spPr>
          <a:xfrm>
            <a:off x="9543643" y="698503"/>
            <a:ext cx="2999" cy="530352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8CC32F1F-AFB1-4440-B4C8-4CDE4EF18F5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7223323" y="4964474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endParaRPr lang="en-US" dirty="0"/>
          </a:p>
        </p:txBody>
      </p:sp>
      <p:sp>
        <p:nvSpPr>
          <p:cNvPr id="19" name="Oval 18" descr="decorative color background">
            <a:extLst>
              <a:ext uri="{FF2B5EF4-FFF2-40B4-BE49-F238E27FC236}">
                <a16:creationId xmlns:a16="http://schemas.microsoft.com/office/drawing/2014/main" id="{D1AA7505-136C-064D-BDE0-BB98A590F9A9}"/>
              </a:ext>
            </a:extLst>
          </p:cNvPr>
          <p:cNvSpPr/>
          <p:nvPr/>
        </p:nvSpPr>
        <p:spPr>
          <a:xfrm>
            <a:off x="7573165" y="723358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4DEF9385-08CA-884A-B905-25DA49A19575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7156174" y="2881503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24" name="Straight Connector 23" descr="decorative color background">
            <a:extLst>
              <a:ext uri="{FF2B5EF4-FFF2-40B4-BE49-F238E27FC236}">
                <a16:creationId xmlns:a16="http://schemas.microsoft.com/office/drawing/2014/main" id="{9498E13F-7C3A-794E-B22E-02D1E9034C90}"/>
              </a:ext>
            </a:extLst>
          </p:cNvPr>
          <p:cNvCxnSpPr/>
          <p:nvPr userDrawn="1"/>
        </p:nvCxnSpPr>
        <p:spPr>
          <a:xfrm flipH="1">
            <a:off x="6803407" y="698503"/>
            <a:ext cx="4447" cy="530352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D7FE4D-6ADE-214C-AF6B-4B2D53BC3781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4207016" y="4967555"/>
            <a:ext cx="1396615" cy="4986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a</a:t>
            </a:r>
          </a:p>
          <a:p>
            <a:pPr lvl="0"/>
            <a:endParaRPr lang="en-US" dirty="0"/>
          </a:p>
        </p:txBody>
      </p:sp>
      <p:sp>
        <p:nvSpPr>
          <p:cNvPr id="15" name="Oval 14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4735752" y="699095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838124A-DAD0-E340-8CE1-0B7924A5C7D4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4139867" y="2887665"/>
            <a:ext cx="2306295" cy="69039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07016" y="89147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70" y="0"/>
            <a:ext cx="3835425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673969"/>
            <a:ext cx="3500854" cy="57753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76667" y="2504489"/>
            <a:ext cx="3482117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02576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08D84D24-8D0E-534D-9D5E-2504F8327AAD}"/>
              </a:ext>
            </a:extLst>
          </p:cNvPr>
          <p:cNvSpPr/>
          <p:nvPr userDrawn="1"/>
        </p:nvSpPr>
        <p:spPr>
          <a:xfrm>
            <a:off x="3625703" y="0"/>
            <a:ext cx="8566297" cy="626723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D7FE4D-6ADE-214C-AF6B-4B2D53BC3781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-182849" y="2488753"/>
            <a:ext cx="3500854" cy="69039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Item A</a:t>
            </a:r>
          </a:p>
          <a:p>
            <a:pPr lvl="0"/>
            <a:r>
              <a:rPr lang="en-US" dirty="0"/>
              <a:t>Item B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838124A-DAD0-E340-8CE1-0B7924A5C7D4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-96698" y="1989500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6162" y="419048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69" y="0"/>
            <a:ext cx="3629072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767753"/>
            <a:ext cx="3500854" cy="48374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76668" y="2504489"/>
            <a:ext cx="207647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848817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08D84D24-8D0E-534D-9D5E-2504F8327AAD}"/>
              </a:ext>
            </a:extLst>
          </p:cNvPr>
          <p:cNvSpPr/>
          <p:nvPr userDrawn="1"/>
        </p:nvSpPr>
        <p:spPr>
          <a:xfrm>
            <a:off x="3625703" y="0"/>
            <a:ext cx="8566297" cy="626723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0D7FE4D-6ADE-214C-AF6B-4B2D53BC3781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-182849" y="2488753"/>
            <a:ext cx="3500854" cy="69039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Item A</a:t>
            </a:r>
          </a:p>
          <a:p>
            <a:pPr lvl="0"/>
            <a:r>
              <a:rPr lang="en-US" dirty="0"/>
              <a:t>Item B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838124A-DAD0-E340-8CE1-0B7924A5C7D4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-96698" y="1989500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List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6162" y="419048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Rectangle 7" descr="Decorative background color">
            <a:extLst>
              <a:ext uri="{FF2B5EF4-FFF2-40B4-BE49-F238E27FC236}">
                <a16:creationId xmlns:a16="http://schemas.microsoft.com/office/drawing/2014/main" id="{90DD7E2B-F9F2-D44C-8454-01278A0345DA}"/>
              </a:ext>
            </a:extLst>
          </p:cNvPr>
          <p:cNvSpPr/>
          <p:nvPr userDrawn="1"/>
        </p:nvSpPr>
        <p:spPr>
          <a:xfrm>
            <a:off x="-3369" y="0"/>
            <a:ext cx="3629072" cy="6267236"/>
          </a:xfrm>
          <a:prstGeom prst="rect">
            <a:avLst/>
          </a:prstGeom>
          <a:solidFill>
            <a:srgbClr val="F1EC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767753"/>
            <a:ext cx="3500854" cy="48374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76668" y="2504489"/>
            <a:ext cx="2076476" cy="2503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Oval 18" descr="decorative background figure&#10;">
            <a:extLst>
              <a:ext uri="{FF2B5EF4-FFF2-40B4-BE49-F238E27FC236}">
                <a16:creationId xmlns:a16="http://schemas.microsoft.com/office/drawing/2014/main" id="{3B7446AA-6745-AA41-BF1E-8BB07CECAD15}"/>
              </a:ext>
            </a:extLst>
          </p:cNvPr>
          <p:cNvSpPr/>
          <p:nvPr userDrawn="1"/>
        </p:nvSpPr>
        <p:spPr>
          <a:xfrm>
            <a:off x="3871300" y="3983633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 descr="decorative background figure&#10;">
            <a:extLst>
              <a:ext uri="{FF2B5EF4-FFF2-40B4-BE49-F238E27FC236}">
                <a16:creationId xmlns:a16="http://schemas.microsoft.com/office/drawing/2014/main" id="{DB735123-8FBD-DC47-A212-6AC370F4AB6B}"/>
              </a:ext>
            </a:extLst>
          </p:cNvPr>
          <p:cNvSpPr/>
          <p:nvPr userDrawn="1"/>
        </p:nvSpPr>
        <p:spPr>
          <a:xfrm>
            <a:off x="5553546" y="4008715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 descr="decorative background figure&#10;">
            <a:extLst>
              <a:ext uri="{FF2B5EF4-FFF2-40B4-BE49-F238E27FC236}">
                <a16:creationId xmlns:a16="http://schemas.microsoft.com/office/drawing/2014/main" id="{936A860E-8B67-EA49-BB60-F1186AD2A8E8}"/>
              </a:ext>
            </a:extLst>
          </p:cNvPr>
          <p:cNvSpPr/>
          <p:nvPr userDrawn="1"/>
        </p:nvSpPr>
        <p:spPr>
          <a:xfrm>
            <a:off x="8918037" y="3987194"/>
            <a:ext cx="1238480" cy="12384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Oval 21" descr="decorative background figure&#10;">
            <a:extLst>
              <a:ext uri="{FF2B5EF4-FFF2-40B4-BE49-F238E27FC236}">
                <a16:creationId xmlns:a16="http://schemas.microsoft.com/office/drawing/2014/main" id="{E153EE21-60B0-6147-98BA-874163A1CF4E}"/>
              </a:ext>
            </a:extLst>
          </p:cNvPr>
          <p:cNvSpPr/>
          <p:nvPr userDrawn="1"/>
        </p:nvSpPr>
        <p:spPr>
          <a:xfrm>
            <a:off x="10614682" y="3980072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 descr="decorative background figure&#10;">
            <a:extLst>
              <a:ext uri="{FF2B5EF4-FFF2-40B4-BE49-F238E27FC236}">
                <a16:creationId xmlns:a16="http://schemas.microsoft.com/office/drawing/2014/main" id="{5B28E366-5AF6-BC4C-AE47-0DD12D900E51}"/>
              </a:ext>
            </a:extLst>
          </p:cNvPr>
          <p:cNvSpPr/>
          <p:nvPr userDrawn="1"/>
        </p:nvSpPr>
        <p:spPr>
          <a:xfrm>
            <a:off x="7235792" y="4005155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 descr="decorative background figure&#10;">
            <a:extLst>
              <a:ext uri="{FF2B5EF4-FFF2-40B4-BE49-F238E27FC236}">
                <a16:creationId xmlns:a16="http://schemas.microsoft.com/office/drawing/2014/main" id="{3B7446AA-6745-AA41-BF1E-8BB07CECAD15}"/>
              </a:ext>
            </a:extLst>
          </p:cNvPr>
          <p:cNvSpPr/>
          <p:nvPr userDrawn="1"/>
        </p:nvSpPr>
        <p:spPr>
          <a:xfrm>
            <a:off x="3871300" y="1420278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Oval 24" descr="decorative background figure&#10;">
            <a:extLst>
              <a:ext uri="{FF2B5EF4-FFF2-40B4-BE49-F238E27FC236}">
                <a16:creationId xmlns:a16="http://schemas.microsoft.com/office/drawing/2014/main" id="{DB735123-8FBD-DC47-A212-6AC370F4AB6B}"/>
              </a:ext>
            </a:extLst>
          </p:cNvPr>
          <p:cNvSpPr/>
          <p:nvPr userDrawn="1"/>
        </p:nvSpPr>
        <p:spPr>
          <a:xfrm>
            <a:off x="5553546" y="1445360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 descr="decorative background figure&#10;">
            <a:extLst>
              <a:ext uri="{FF2B5EF4-FFF2-40B4-BE49-F238E27FC236}">
                <a16:creationId xmlns:a16="http://schemas.microsoft.com/office/drawing/2014/main" id="{936A860E-8B67-EA49-BB60-F1186AD2A8E8}"/>
              </a:ext>
            </a:extLst>
          </p:cNvPr>
          <p:cNvSpPr/>
          <p:nvPr userDrawn="1"/>
        </p:nvSpPr>
        <p:spPr>
          <a:xfrm>
            <a:off x="8918037" y="1423839"/>
            <a:ext cx="1238480" cy="12384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Oval 26" descr="decorative background figure&#10;">
            <a:extLst>
              <a:ext uri="{FF2B5EF4-FFF2-40B4-BE49-F238E27FC236}">
                <a16:creationId xmlns:a16="http://schemas.microsoft.com/office/drawing/2014/main" id="{E153EE21-60B0-6147-98BA-874163A1CF4E}"/>
              </a:ext>
            </a:extLst>
          </p:cNvPr>
          <p:cNvSpPr/>
          <p:nvPr userDrawn="1"/>
        </p:nvSpPr>
        <p:spPr>
          <a:xfrm>
            <a:off x="10614682" y="1416717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val 27" descr="decorative background figure&#10;">
            <a:extLst>
              <a:ext uri="{FF2B5EF4-FFF2-40B4-BE49-F238E27FC236}">
                <a16:creationId xmlns:a16="http://schemas.microsoft.com/office/drawing/2014/main" id="{5B28E366-5AF6-BC4C-AE47-0DD12D900E51}"/>
              </a:ext>
            </a:extLst>
          </p:cNvPr>
          <p:cNvSpPr/>
          <p:nvPr userDrawn="1"/>
        </p:nvSpPr>
        <p:spPr>
          <a:xfrm>
            <a:off x="7235792" y="1441800"/>
            <a:ext cx="1224080" cy="1224080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3213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background color">
            <a:extLst>
              <a:ext uri="{FF2B5EF4-FFF2-40B4-BE49-F238E27FC236}">
                <a16:creationId xmlns:a16="http://schemas.microsoft.com/office/drawing/2014/main" id="{08D84D24-8D0E-534D-9D5E-2504F8327AAD}"/>
              </a:ext>
            </a:extLst>
          </p:cNvPr>
          <p:cNvSpPr/>
          <p:nvPr userDrawn="1"/>
        </p:nvSpPr>
        <p:spPr>
          <a:xfrm>
            <a:off x="3981215" y="0"/>
            <a:ext cx="8210785" cy="6269826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25FEE3-DFBD-6D41-B884-E93EC0CE9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25753" y="457200"/>
            <a:ext cx="3500854" cy="69039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Rectangle 8" descr="Decorative background color">
            <a:extLst>
              <a:ext uri="{FF2B5EF4-FFF2-40B4-BE49-F238E27FC236}">
                <a16:creationId xmlns:a16="http://schemas.microsoft.com/office/drawing/2014/main" id="{06625071-30B2-9047-8DDD-AA931B7730B5}"/>
              </a:ext>
            </a:extLst>
          </p:cNvPr>
          <p:cNvSpPr/>
          <p:nvPr userDrawn="1"/>
        </p:nvSpPr>
        <p:spPr>
          <a:xfrm>
            <a:off x="0" y="0"/>
            <a:ext cx="4235116" cy="6288505"/>
          </a:xfrm>
          <a:prstGeom prst="rect">
            <a:avLst/>
          </a:prstGeom>
          <a:solidFill>
            <a:srgbClr val="4F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6A7C481-165C-AA4E-A483-AF4185FEE50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2439913"/>
            <a:ext cx="3500854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B7572D-3D9E-0A4C-A4CD-67CF4C62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68" y="457200"/>
            <a:ext cx="3500854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95950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4A8EF-CFA0-204E-A6A6-2FA702AF7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1E1D8B-8195-2C46-BFDA-4E5C8E3DA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F6DEE-9C6C-3C4F-8629-584E4A2CA2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7AA9B0-6F69-F649-BE34-B0685B20B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F41169-FDD4-B048-A4A4-F48FD790CC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35208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921211" y="263612"/>
            <a:ext cx="4308389" cy="57170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550876" y="263612"/>
            <a:ext cx="3414583" cy="57170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7746DE6-B4D1-6C45-8A51-AD8DE1656AA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10065" y="263612"/>
            <a:ext cx="3414583" cy="57170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86584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:a16="http://schemas.microsoft.com/office/drawing/2014/main" id="{115968F0-7824-CE48-B0E8-227D2BB57019}"/>
              </a:ext>
            </a:extLst>
          </p:cNvPr>
          <p:cNvGrpSpPr/>
          <p:nvPr userDrawn="1"/>
        </p:nvGrpSpPr>
        <p:grpSpPr>
          <a:xfrm>
            <a:off x="5547584" y="2511003"/>
            <a:ext cx="2564298" cy="2953921"/>
            <a:chOff x="6154682" y="2053067"/>
            <a:chExt cx="2564298" cy="2716777"/>
          </a:xfrm>
        </p:grpSpPr>
        <p:cxnSp>
          <p:nvCxnSpPr>
            <p:cNvPr id="71" name="Straight Connector 70"/>
            <p:cNvCxnSpPr>
              <a:cxnSpLocks/>
            </p:cNvCxnSpPr>
            <p:nvPr/>
          </p:nvCxnSpPr>
          <p:spPr>
            <a:xfrm>
              <a:off x="6154682" y="2911919"/>
              <a:ext cx="0" cy="1857925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/>
            <p:cNvSpPr/>
            <p:nvPr/>
          </p:nvSpPr>
          <p:spPr>
            <a:xfrm>
              <a:off x="6156961" y="2053067"/>
              <a:ext cx="2562019" cy="124022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68" name="Straight Connector 67"/>
          <p:cNvCxnSpPr>
            <a:cxnSpLocks/>
          </p:cNvCxnSpPr>
          <p:nvPr userDrawn="1"/>
        </p:nvCxnSpPr>
        <p:spPr>
          <a:xfrm>
            <a:off x="9960721" y="1529515"/>
            <a:ext cx="0" cy="3854833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1"/>
            <a:ext cx="12192000" cy="1084398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1300" y="131038"/>
            <a:ext cx="10515600" cy="8223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638980" y="5269281"/>
            <a:ext cx="1463040" cy="685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4091857" y="5270747"/>
            <a:ext cx="1463040" cy="685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551738" y="5272594"/>
            <a:ext cx="1463040" cy="685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7015123" y="5272723"/>
            <a:ext cx="1463040" cy="685800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8473248" y="5272345"/>
            <a:ext cx="1463040" cy="685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216594" y="5270747"/>
            <a:ext cx="11177819" cy="684333"/>
            <a:chOff x="546794" y="5270747"/>
            <a:chExt cx="11177819" cy="684333"/>
          </a:xfrm>
        </p:grpSpPr>
        <p:sp>
          <p:nvSpPr>
            <p:cNvPr id="5" name="Oval 4"/>
            <p:cNvSpPr/>
            <p:nvPr/>
          </p:nvSpPr>
          <p:spPr>
            <a:xfrm>
              <a:off x="1332571" y="5511887"/>
              <a:ext cx="199505" cy="199505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 descr="decorative box"/>
            <p:cNvSpPr/>
            <p:nvPr/>
          </p:nvSpPr>
          <p:spPr>
            <a:xfrm>
              <a:off x="546794" y="5270747"/>
              <a:ext cx="2431340" cy="68433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 descr="decorative box"/>
            <p:cNvSpPr/>
            <p:nvPr/>
          </p:nvSpPr>
          <p:spPr>
            <a:xfrm>
              <a:off x="10261573" y="5272594"/>
              <a:ext cx="1463040" cy="68248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393869" y="5373721"/>
            <a:ext cx="2025650" cy="546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2016-2019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828780" y="5376240"/>
            <a:ext cx="1078728" cy="546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12" hasCustomPrompt="1"/>
          </p:nvPr>
        </p:nvSpPr>
        <p:spPr>
          <a:xfrm>
            <a:off x="4289094" y="5376240"/>
            <a:ext cx="1078728" cy="546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5748975" y="5373721"/>
            <a:ext cx="1078728" cy="5461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14" hasCustomPrompt="1"/>
          </p:nvPr>
        </p:nvSpPr>
        <p:spPr>
          <a:xfrm>
            <a:off x="7209201" y="5376240"/>
            <a:ext cx="1078728" cy="5461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8667326" y="5376240"/>
            <a:ext cx="1078728" cy="5461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16164" y="5376240"/>
            <a:ext cx="1078728" cy="5461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DD43F60-ADE2-C143-971B-E865BCB80AFE}"/>
              </a:ext>
            </a:extLst>
          </p:cNvPr>
          <p:cNvGrpSpPr/>
          <p:nvPr userDrawn="1"/>
        </p:nvGrpSpPr>
        <p:grpSpPr>
          <a:xfrm>
            <a:off x="1708443" y="1551805"/>
            <a:ext cx="2759489" cy="3688711"/>
            <a:chOff x="4495063" y="4697392"/>
            <a:chExt cx="2759489" cy="3688711"/>
          </a:xfrm>
        </p:grpSpPr>
        <p:sp>
          <p:nvSpPr>
            <p:cNvPr id="39" name="Rectangle 38"/>
            <p:cNvSpPr/>
            <p:nvPr/>
          </p:nvSpPr>
          <p:spPr>
            <a:xfrm>
              <a:off x="4500257" y="4697392"/>
              <a:ext cx="2754295" cy="1189442"/>
            </a:xfrm>
            <a:prstGeom prst="rect">
              <a:avLst/>
            </a:prstGeom>
            <a:solidFill>
              <a:srgbClr val="065D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6" name="Straight Connector 35"/>
            <p:cNvCxnSpPr>
              <a:cxnSpLocks/>
            </p:cNvCxnSpPr>
            <p:nvPr/>
          </p:nvCxnSpPr>
          <p:spPr>
            <a:xfrm>
              <a:off x="4495063" y="5656590"/>
              <a:ext cx="0" cy="2729513"/>
            </a:xfrm>
            <a:prstGeom prst="line">
              <a:avLst/>
            </a:prstGeom>
            <a:ln>
              <a:solidFill>
                <a:srgbClr val="065D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Straight Connector 40"/>
          <p:cNvCxnSpPr/>
          <p:nvPr userDrawn="1"/>
        </p:nvCxnSpPr>
        <p:spPr>
          <a:xfrm>
            <a:off x="8479814" y="4272442"/>
            <a:ext cx="0" cy="1017636"/>
          </a:xfrm>
          <a:prstGeom prst="line">
            <a:avLst/>
          </a:prstGeom>
          <a:ln>
            <a:solidFill>
              <a:srgbClr val="BE53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AD108C4-086E-CF48-906B-0A21F032FDED}"/>
              </a:ext>
            </a:extLst>
          </p:cNvPr>
          <p:cNvGrpSpPr/>
          <p:nvPr userDrawn="1"/>
        </p:nvGrpSpPr>
        <p:grpSpPr>
          <a:xfrm>
            <a:off x="2000324" y="3169585"/>
            <a:ext cx="2740196" cy="2070931"/>
            <a:chOff x="2955259" y="2051096"/>
            <a:chExt cx="2740196" cy="2070931"/>
          </a:xfrm>
        </p:grpSpPr>
        <p:cxnSp>
          <p:nvCxnSpPr>
            <p:cNvPr id="43" name="Straight Connector 42"/>
            <p:cNvCxnSpPr>
              <a:cxnSpLocks/>
            </p:cNvCxnSpPr>
            <p:nvPr/>
          </p:nvCxnSpPr>
          <p:spPr>
            <a:xfrm>
              <a:off x="2956646" y="2457447"/>
              <a:ext cx="0" cy="1664580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4292576-998A-114C-9A8B-2B2C34B22552}"/>
                </a:ext>
              </a:extLst>
            </p:cNvPr>
            <p:cNvSpPr/>
            <p:nvPr/>
          </p:nvSpPr>
          <p:spPr>
            <a:xfrm>
              <a:off x="2955259" y="2051096"/>
              <a:ext cx="2740196" cy="432408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45A45BB-FCF2-744F-A5CF-410118840709}"/>
              </a:ext>
            </a:extLst>
          </p:cNvPr>
          <p:cNvGrpSpPr/>
          <p:nvPr/>
        </p:nvGrpSpPr>
        <p:grpSpPr>
          <a:xfrm>
            <a:off x="204819" y="3897958"/>
            <a:ext cx="1341543" cy="1379015"/>
            <a:chOff x="166263" y="2118168"/>
            <a:chExt cx="1341543" cy="1379015"/>
          </a:xfrm>
        </p:grpSpPr>
        <p:sp>
          <p:nvSpPr>
            <p:cNvPr id="53" name="Rectangle 52"/>
            <p:cNvSpPr/>
            <p:nvPr/>
          </p:nvSpPr>
          <p:spPr>
            <a:xfrm>
              <a:off x="166263" y="2118168"/>
              <a:ext cx="1341543" cy="84025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179997" y="2326597"/>
              <a:ext cx="0" cy="1170586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Rectangle 55"/>
          <p:cNvSpPr/>
          <p:nvPr/>
        </p:nvSpPr>
        <p:spPr>
          <a:xfrm>
            <a:off x="9959755" y="1510345"/>
            <a:ext cx="2070012" cy="1093023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81EE92A-73AA-8C4E-8B0D-4237B3EF8E7A}"/>
              </a:ext>
            </a:extLst>
          </p:cNvPr>
          <p:cNvGrpSpPr/>
          <p:nvPr userDrawn="1"/>
        </p:nvGrpSpPr>
        <p:grpSpPr>
          <a:xfrm>
            <a:off x="2629614" y="4077441"/>
            <a:ext cx="2746905" cy="1170586"/>
            <a:chOff x="3128209" y="4344516"/>
            <a:chExt cx="2746905" cy="1170586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7BAE917C-C84F-AA41-8D48-32E0D761F2B4}"/>
                </a:ext>
              </a:extLst>
            </p:cNvPr>
            <p:cNvCxnSpPr/>
            <p:nvPr/>
          </p:nvCxnSpPr>
          <p:spPr>
            <a:xfrm>
              <a:off x="3128209" y="4344516"/>
              <a:ext cx="0" cy="1170586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61"/>
            <p:cNvSpPr/>
            <p:nvPr/>
          </p:nvSpPr>
          <p:spPr>
            <a:xfrm>
              <a:off x="3134918" y="4344516"/>
              <a:ext cx="2740196" cy="872041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8478967" y="4250267"/>
            <a:ext cx="2872134" cy="909594"/>
          </a:xfrm>
          <a:prstGeom prst="rect">
            <a:avLst/>
          </a:prstGeom>
          <a:solidFill>
            <a:srgbClr val="BE53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Text Placeholder 75"/>
          <p:cNvSpPr>
            <a:spLocks noGrp="1"/>
          </p:cNvSpPr>
          <p:nvPr>
            <p:ph type="body" sz="quarter" idx="17"/>
          </p:nvPr>
        </p:nvSpPr>
        <p:spPr>
          <a:xfrm>
            <a:off x="1814703" y="1706064"/>
            <a:ext cx="2521099" cy="8197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7" name="Text Placeholder 75"/>
          <p:cNvSpPr>
            <a:spLocks noGrp="1"/>
          </p:cNvSpPr>
          <p:nvPr>
            <p:ph type="body" sz="quarter" idx="18"/>
          </p:nvPr>
        </p:nvSpPr>
        <p:spPr>
          <a:xfrm>
            <a:off x="5644486" y="2639647"/>
            <a:ext cx="2338846" cy="81977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8" name="Text Placeholder 75"/>
          <p:cNvSpPr>
            <a:spLocks noGrp="1"/>
          </p:cNvSpPr>
          <p:nvPr>
            <p:ph type="body" sz="quarter" idx="19"/>
          </p:nvPr>
        </p:nvSpPr>
        <p:spPr>
          <a:xfrm>
            <a:off x="2044586" y="3233963"/>
            <a:ext cx="2521099" cy="34197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9" name="Text Placeholder 75"/>
          <p:cNvSpPr>
            <a:spLocks noGrp="1"/>
          </p:cNvSpPr>
          <p:nvPr>
            <p:ph type="body" sz="quarter" idx="20"/>
          </p:nvPr>
        </p:nvSpPr>
        <p:spPr>
          <a:xfrm>
            <a:off x="2745871" y="4250267"/>
            <a:ext cx="2521099" cy="34197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0" name="Text Placeholder 75"/>
          <p:cNvSpPr>
            <a:spLocks noGrp="1"/>
          </p:cNvSpPr>
          <p:nvPr>
            <p:ph type="body" sz="quarter" idx="21" hasCustomPrompt="1"/>
          </p:nvPr>
        </p:nvSpPr>
        <p:spPr>
          <a:xfrm>
            <a:off x="218553" y="4049583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1" name="Text Placeholder 75"/>
          <p:cNvSpPr>
            <a:spLocks noGrp="1"/>
          </p:cNvSpPr>
          <p:nvPr>
            <p:ph type="body" sz="quarter" idx="22" hasCustomPrompt="1"/>
          </p:nvPr>
        </p:nvSpPr>
        <p:spPr>
          <a:xfrm>
            <a:off x="8549590" y="3978938"/>
            <a:ext cx="2645302" cy="7935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2" name="Text Placeholder 75"/>
          <p:cNvSpPr>
            <a:spLocks noGrp="1"/>
          </p:cNvSpPr>
          <p:nvPr>
            <p:ph type="body" sz="quarter" idx="23" hasCustomPrompt="1"/>
          </p:nvPr>
        </p:nvSpPr>
        <p:spPr>
          <a:xfrm>
            <a:off x="10057348" y="1655647"/>
            <a:ext cx="1863093" cy="4902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3" name="Rectangle 82"/>
          <p:cNvSpPr/>
          <p:nvPr userDrawn="1"/>
        </p:nvSpPr>
        <p:spPr>
          <a:xfrm>
            <a:off x="9960721" y="2743526"/>
            <a:ext cx="2081746" cy="977396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84" name="Text Placeholder 75"/>
          <p:cNvSpPr>
            <a:spLocks noGrp="1"/>
          </p:cNvSpPr>
          <p:nvPr>
            <p:ph type="body" sz="quarter" idx="24" hasCustomPrompt="1"/>
          </p:nvPr>
        </p:nvSpPr>
        <p:spPr>
          <a:xfrm>
            <a:off x="10049507" y="2636108"/>
            <a:ext cx="1863093" cy="4902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5" name="Text Placeholder 75"/>
          <p:cNvSpPr>
            <a:spLocks noGrp="1"/>
          </p:cNvSpPr>
          <p:nvPr>
            <p:ph type="body" sz="quarter" idx="25" hasCustomPrompt="1"/>
          </p:nvPr>
        </p:nvSpPr>
        <p:spPr>
          <a:xfrm>
            <a:off x="179777" y="3439263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6" name="Text Placeholder 75"/>
          <p:cNvSpPr>
            <a:spLocks noGrp="1"/>
          </p:cNvSpPr>
          <p:nvPr>
            <p:ph type="body" sz="quarter" idx="26" hasCustomPrompt="1"/>
          </p:nvPr>
        </p:nvSpPr>
        <p:spPr>
          <a:xfrm>
            <a:off x="2000324" y="2805625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7" name="Text Placeholder 75"/>
          <p:cNvSpPr>
            <a:spLocks noGrp="1"/>
          </p:cNvSpPr>
          <p:nvPr>
            <p:ph type="body" sz="quarter" idx="27" hasCustomPrompt="1"/>
          </p:nvPr>
        </p:nvSpPr>
        <p:spPr>
          <a:xfrm>
            <a:off x="1713637" y="1194063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8" name="Text Placeholder 75"/>
          <p:cNvSpPr>
            <a:spLocks noGrp="1"/>
          </p:cNvSpPr>
          <p:nvPr>
            <p:ph type="body" sz="quarter" idx="28" hasCustomPrompt="1"/>
          </p:nvPr>
        </p:nvSpPr>
        <p:spPr>
          <a:xfrm>
            <a:off x="2636181" y="3729784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89" name="Text Placeholder 75"/>
          <p:cNvSpPr>
            <a:spLocks noGrp="1"/>
          </p:cNvSpPr>
          <p:nvPr>
            <p:ph type="body" sz="quarter" idx="29" hasCustomPrompt="1"/>
          </p:nvPr>
        </p:nvSpPr>
        <p:spPr>
          <a:xfrm>
            <a:off x="5543001" y="2143552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90" name="Text Placeholder 75"/>
          <p:cNvSpPr>
            <a:spLocks noGrp="1"/>
          </p:cNvSpPr>
          <p:nvPr>
            <p:ph type="body" sz="quarter" idx="30" hasCustomPrompt="1"/>
          </p:nvPr>
        </p:nvSpPr>
        <p:spPr>
          <a:xfrm>
            <a:off x="8478163" y="3467876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91" name="Text Placeholder 75"/>
          <p:cNvSpPr>
            <a:spLocks noGrp="1"/>
          </p:cNvSpPr>
          <p:nvPr>
            <p:ph type="body" sz="quarter" idx="31" hasCustomPrompt="1"/>
          </p:nvPr>
        </p:nvSpPr>
        <p:spPr>
          <a:xfrm>
            <a:off x="9505729" y="1123895"/>
            <a:ext cx="1327809" cy="5426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</p:spTree>
    <p:extLst>
      <p:ext uri="{BB962C8B-B14F-4D97-AF65-F5344CB8AC3E}">
        <p14:creationId xmlns:p14="http://schemas.microsoft.com/office/powerpoint/2010/main" val="31899467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descr="Decorative background color">
            <a:extLst>
              <a:ext uri="{FF2B5EF4-FFF2-40B4-BE49-F238E27FC236}">
                <a16:creationId xmlns:a16="http://schemas.microsoft.com/office/drawing/2014/main" id="{9EA4BF5D-FC6A-4F4D-AF13-CA471D68E9DC}"/>
              </a:ext>
            </a:extLst>
          </p:cNvPr>
          <p:cNvSpPr/>
          <p:nvPr userDrawn="1"/>
        </p:nvSpPr>
        <p:spPr>
          <a:xfrm>
            <a:off x="0" y="0"/>
            <a:ext cx="12192000" cy="1206835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8D0ED-7ABC-EC4C-8E4E-1759C3FF8B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0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</a:t>
            </a:r>
          </a:p>
        </p:txBody>
      </p:sp>
    </p:spTree>
    <p:extLst>
      <p:ext uri="{BB962C8B-B14F-4D97-AF65-F5344CB8AC3E}">
        <p14:creationId xmlns:p14="http://schemas.microsoft.com/office/powerpoint/2010/main" val="36390592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505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 descr="Decorative background color">
            <a:extLst>
              <a:ext uri="{FF2B5EF4-FFF2-40B4-BE49-F238E27FC236}">
                <a16:creationId xmlns:a16="http://schemas.microsoft.com/office/drawing/2014/main" id="{4B667975-7CE7-504E-9CA9-52F907222650}"/>
              </a:ext>
            </a:extLst>
          </p:cNvPr>
          <p:cNvSpPr/>
          <p:nvPr userDrawn="1"/>
        </p:nvSpPr>
        <p:spPr>
          <a:xfrm>
            <a:off x="-43476" y="0"/>
            <a:ext cx="12235476" cy="1304144"/>
          </a:xfrm>
          <a:prstGeom prst="rect">
            <a:avLst/>
          </a:prstGeom>
          <a:solidFill>
            <a:srgbClr val="0030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62705E-F7A3-4B4E-8E55-171EA79EF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0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4E2FEF-8358-8F4B-8942-7F8CD02853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4649" y="1857545"/>
            <a:ext cx="10394475" cy="385393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172997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 descr="Decorative background color">
            <a:extLst>
              <a:ext uri="{FF2B5EF4-FFF2-40B4-BE49-F238E27FC236}">
                <a16:creationId xmlns:a16="http://schemas.microsoft.com/office/drawing/2014/main" id="{4B667975-7CE7-504E-9CA9-52F907222650}"/>
              </a:ext>
            </a:extLst>
          </p:cNvPr>
          <p:cNvSpPr/>
          <p:nvPr userDrawn="1"/>
        </p:nvSpPr>
        <p:spPr>
          <a:xfrm>
            <a:off x="-43476" y="-24713"/>
            <a:ext cx="12235476" cy="1304144"/>
          </a:xfrm>
          <a:prstGeom prst="rect">
            <a:avLst/>
          </a:prstGeom>
          <a:solidFill>
            <a:srgbClr val="4F7D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62705E-F7A3-4B4E-8E55-171EA79EF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0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4E2FEF-8358-8F4B-8942-7F8CD02853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43525" y="2561866"/>
            <a:ext cx="4366658" cy="667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9579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 descr="decorative background"/>
          <p:cNvSpPr/>
          <p:nvPr userDrawn="1"/>
        </p:nvSpPr>
        <p:spPr>
          <a:xfrm>
            <a:off x="0" y="-1"/>
            <a:ext cx="12192000" cy="863947"/>
          </a:xfrm>
          <a:prstGeom prst="rect">
            <a:avLst/>
          </a:prstGeom>
          <a:solidFill>
            <a:srgbClr val="0030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 descr="decorative background"/>
          <p:cNvSpPr/>
          <p:nvPr userDrawn="1"/>
        </p:nvSpPr>
        <p:spPr>
          <a:xfrm>
            <a:off x="0" y="992087"/>
            <a:ext cx="12192000" cy="5277899"/>
          </a:xfrm>
          <a:prstGeom prst="rect">
            <a:avLst/>
          </a:prstGeom>
          <a:solidFill>
            <a:srgbClr val="9FD1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 descr="decorative background"/>
          <p:cNvSpPr/>
          <p:nvPr userDrawn="1"/>
        </p:nvSpPr>
        <p:spPr>
          <a:xfrm>
            <a:off x="2257601" y="1057347"/>
            <a:ext cx="9579033" cy="1197864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62705E-F7A3-4B4E-8E55-171EA79EF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1478" y="146835"/>
            <a:ext cx="10515600" cy="57027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Rectangle 6" descr="decorative background"/>
          <p:cNvSpPr/>
          <p:nvPr/>
        </p:nvSpPr>
        <p:spPr>
          <a:xfrm>
            <a:off x="281478" y="1057347"/>
            <a:ext cx="1643845" cy="1200329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small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501900" y="1250748"/>
            <a:ext cx="90805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11" name="Rectangle 10" descr="decorative background"/>
          <p:cNvSpPr/>
          <p:nvPr userDrawn="1"/>
        </p:nvSpPr>
        <p:spPr>
          <a:xfrm>
            <a:off x="2257601" y="2448612"/>
            <a:ext cx="9579033" cy="1089928"/>
          </a:xfrm>
          <a:prstGeom prst="rect">
            <a:avLst/>
          </a:prstGeom>
          <a:solidFill>
            <a:srgbClr val="7030A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 descr="decorative background"/>
          <p:cNvSpPr/>
          <p:nvPr userDrawn="1"/>
        </p:nvSpPr>
        <p:spPr>
          <a:xfrm>
            <a:off x="281478" y="2448612"/>
            <a:ext cx="1643845" cy="1092171"/>
          </a:xfrm>
          <a:prstGeom prst="rect">
            <a:avLst/>
          </a:prstGeom>
          <a:solidFill>
            <a:srgbClr val="7030A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small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501900" y="2572904"/>
            <a:ext cx="90805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16" name="Rectangle 15" descr="decorative background"/>
          <p:cNvSpPr/>
          <p:nvPr userDrawn="1"/>
        </p:nvSpPr>
        <p:spPr>
          <a:xfrm>
            <a:off x="2257601" y="3699194"/>
            <a:ext cx="9579033" cy="1197864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 descr="decorative background"/>
          <p:cNvSpPr/>
          <p:nvPr userDrawn="1"/>
        </p:nvSpPr>
        <p:spPr>
          <a:xfrm>
            <a:off x="281478" y="3699194"/>
            <a:ext cx="1643845" cy="1200329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small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501900" y="3892595"/>
            <a:ext cx="90805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19" name="Rectangle 18" descr="decorative background"/>
          <p:cNvSpPr/>
          <p:nvPr userDrawn="1"/>
        </p:nvSpPr>
        <p:spPr>
          <a:xfrm>
            <a:off x="2257601" y="5017340"/>
            <a:ext cx="9579033" cy="1197864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 descr="decorative background"/>
          <p:cNvSpPr/>
          <p:nvPr userDrawn="1"/>
        </p:nvSpPr>
        <p:spPr>
          <a:xfrm>
            <a:off x="281478" y="5017340"/>
            <a:ext cx="1643845" cy="1200329"/>
          </a:xfrm>
          <a:prstGeom prst="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small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501900" y="5210741"/>
            <a:ext cx="90805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444391" y="2606226"/>
            <a:ext cx="12827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44391" y="1268929"/>
            <a:ext cx="12827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2050" y="3910776"/>
            <a:ext cx="12827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444391" y="5228922"/>
            <a:ext cx="1282700" cy="7747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 </a:t>
            </a:r>
          </a:p>
        </p:txBody>
      </p:sp>
    </p:spTree>
    <p:extLst>
      <p:ext uri="{BB962C8B-B14F-4D97-AF65-F5344CB8AC3E}">
        <p14:creationId xmlns:p14="http://schemas.microsoft.com/office/powerpoint/2010/main" val="2282725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 descr="decorative background color">
            <a:extLst>
              <a:ext uri="{FF2B5EF4-FFF2-40B4-BE49-F238E27FC236}">
                <a16:creationId xmlns:a16="http://schemas.microsoft.com/office/drawing/2014/main" id="{BA8CAB85-73D8-AF4C-A7C9-53C1C2A078CB}"/>
              </a:ext>
            </a:extLst>
          </p:cNvPr>
          <p:cNvSpPr/>
          <p:nvPr/>
        </p:nvSpPr>
        <p:spPr>
          <a:xfrm>
            <a:off x="6739383" y="935478"/>
            <a:ext cx="4572000" cy="5219562"/>
          </a:xfrm>
          <a:prstGeom prst="roundRect">
            <a:avLst>
              <a:gd name="adj" fmla="val 6047"/>
            </a:avLst>
          </a:prstGeom>
          <a:solidFill>
            <a:srgbClr val="4F7D3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 descr="Decorative background color">
            <a:extLst>
              <a:ext uri="{FF2B5EF4-FFF2-40B4-BE49-F238E27FC236}">
                <a16:creationId xmlns:a16="http://schemas.microsoft.com/office/drawing/2014/main" id="{4B667975-7CE7-504E-9CA9-52F907222650}"/>
              </a:ext>
            </a:extLst>
          </p:cNvPr>
          <p:cNvSpPr/>
          <p:nvPr userDrawn="1"/>
        </p:nvSpPr>
        <p:spPr>
          <a:xfrm>
            <a:off x="-43476" y="0"/>
            <a:ext cx="12235476" cy="848124"/>
          </a:xfrm>
          <a:prstGeom prst="rect">
            <a:avLst/>
          </a:prstGeom>
          <a:solidFill>
            <a:srgbClr val="065D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 descr="decorative background color">
            <a:extLst>
              <a:ext uri="{FF2B5EF4-FFF2-40B4-BE49-F238E27FC236}">
                <a16:creationId xmlns:a16="http://schemas.microsoft.com/office/drawing/2014/main" id="{726B6FEA-6C38-9C40-8BA4-568253E013BC}"/>
              </a:ext>
            </a:extLst>
          </p:cNvPr>
          <p:cNvSpPr/>
          <p:nvPr userDrawn="1"/>
        </p:nvSpPr>
        <p:spPr>
          <a:xfrm>
            <a:off x="922478" y="935478"/>
            <a:ext cx="4572000" cy="5219562"/>
          </a:xfrm>
          <a:prstGeom prst="roundRect">
            <a:avLst>
              <a:gd name="adj" fmla="val 6047"/>
            </a:avLst>
          </a:prstGeom>
          <a:solidFill>
            <a:srgbClr val="065D7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1096924" y="1631795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CF1B1E03-CB5A-CA45-BC52-0BC8DD39CD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17685" y="1666802"/>
            <a:ext cx="2790825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D6AF3CF-F60D-5141-8AED-C7794E93152A}"/>
              </a:ext>
            </a:extLst>
          </p:cNvPr>
          <p:cNvCxnSpPr/>
          <p:nvPr/>
        </p:nvCxnSpPr>
        <p:spPr>
          <a:xfrm>
            <a:off x="8613597" y="1374559"/>
            <a:ext cx="27009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6255C863-C912-6944-8537-E5981C8C17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33784" y="5329157"/>
            <a:ext cx="3217826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A821C715-6166-EA40-9C90-C2CDB93772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117887" y="4413569"/>
            <a:ext cx="3217826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E22EC356-2144-AD47-8A47-4AB066E41A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84632" y="2582391"/>
            <a:ext cx="3217826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6119216-CCD7-0641-BEAA-AFCAF8D887CB}"/>
              </a:ext>
            </a:extLst>
          </p:cNvPr>
          <p:cNvCxnSpPr/>
          <p:nvPr userDrawn="1"/>
        </p:nvCxnSpPr>
        <p:spPr>
          <a:xfrm>
            <a:off x="2793505" y="1371915"/>
            <a:ext cx="27009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F62705E-F7A3-4B4E-8E55-171EA79EF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525" y="87354"/>
            <a:ext cx="10515600" cy="65171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2617AB76-9509-5146-A610-878C42D8E150}"/>
              </a:ext>
            </a:extLst>
          </p:cNvPr>
          <p:cNvSpPr txBox="1">
            <a:spLocks/>
          </p:cNvSpPr>
          <p:nvPr userDrawn="1"/>
        </p:nvSpPr>
        <p:spPr>
          <a:xfrm>
            <a:off x="1022494" y="1275976"/>
            <a:ext cx="172884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1134667" y="1054782"/>
            <a:ext cx="1603375" cy="630238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24"/>
          </p:nvPr>
        </p:nvSpPr>
        <p:spPr>
          <a:xfrm>
            <a:off x="6913081" y="1054782"/>
            <a:ext cx="1603375" cy="630238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</a:t>
            </a:r>
          </a:p>
        </p:txBody>
      </p:sp>
      <p:sp>
        <p:nvSpPr>
          <p:cNvPr id="32" name="Text Placeholder 22">
            <a:extLst>
              <a:ext uri="{FF2B5EF4-FFF2-40B4-BE49-F238E27FC236}">
                <a16:creationId xmlns:a16="http://schemas.microsoft.com/office/drawing/2014/main" id="{A821C715-6166-EA40-9C90-C2CDB937725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103475" y="3497980"/>
            <a:ext cx="3217826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1" name="Oval 40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1096924" y="2530327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Oval 41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1096924" y="3428858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Oval 42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1096924" y="4327389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1096924" y="5225921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 Placeholder 22">
            <a:extLst>
              <a:ext uri="{FF2B5EF4-FFF2-40B4-BE49-F238E27FC236}">
                <a16:creationId xmlns:a16="http://schemas.microsoft.com/office/drawing/2014/main" id="{E22EC356-2144-AD47-8A47-4AB066E41AB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084631" y="1666802"/>
            <a:ext cx="3217826" cy="66675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6" name="Oval 45" descr="decorative background color">
            <a:extLst>
              <a:ext uri="{FF2B5EF4-FFF2-40B4-BE49-F238E27FC236}">
                <a16:creationId xmlns:a16="http://schemas.microsoft.com/office/drawing/2014/main" id="{1AA802D6-CF2B-044F-A18C-E4ACC67D3322}"/>
              </a:ext>
            </a:extLst>
          </p:cNvPr>
          <p:cNvSpPr/>
          <p:nvPr userDrawn="1"/>
        </p:nvSpPr>
        <p:spPr>
          <a:xfrm>
            <a:off x="6882664" y="1631795"/>
            <a:ext cx="832104" cy="832104"/>
          </a:xfrm>
          <a:prstGeom prst="ellipse">
            <a:avLst/>
          </a:prstGeom>
          <a:solidFill>
            <a:srgbClr val="0A4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17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CC309A-CBBC-2648-886D-EBCB9D79A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ED91D-49BC-654C-9429-D1308FA727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Group 6" descr="Decorative background color">
            <a:extLst>
              <a:ext uri="{FF2B5EF4-FFF2-40B4-BE49-F238E27FC236}">
                <a16:creationId xmlns:a16="http://schemas.microsoft.com/office/drawing/2014/main" id="{B32A98B8-AD84-CF42-833E-9F22DB7E5F91}"/>
              </a:ext>
            </a:extLst>
          </p:cNvPr>
          <p:cNvGrpSpPr/>
          <p:nvPr userDrawn="1"/>
        </p:nvGrpSpPr>
        <p:grpSpPr>
          <a:xfrm>
            <a:off x="-162839" y="6262288"/>
            <a:ext cx="12517677" cy="595713"/>
            <a:chOff x="0" y="5283508"/>
            <a:chExt cx="12517677" cy="595713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19D5FBCE-1707-4941-AC99-E93D70A5855A}"/>
                </a:ext>
              </a:extLst>
            </p:cNvPr>
            <p:cNvSpPr/>
            <p:nvPr userDrawn="1"/>
          </p:nvSpPr>
          <p:spPr>
            <a:xfrm>
              <a:off x="0" y="5283509"/>
              <a:ext cx="4201438" cy="595712"/>
            </a:xfrm>
            <a:prstGeom prst="parallelogram">
              <a:avLst/>
            </a:prstGeom>
            <a:solidFill>
              <a:srgbClr val="AFD4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Parallelogram 8">
              <a:extLst>
                <a:ext uri="{FF2B5EF4-FFF2-40B4-BE49-F238E27FC236}">
                  <a16:creationId xmlns:a16="http://schemas.microsoft.com/office/drawing/2014/main" id="{B673DEE8-F5F5-DF45-B1B7-0E4CF236A879}"/>
                </a:ext>
              </a:extLst>
            </p:cNvPr>
            <p:cNvSpPr/>
            <p:nvPr userDrawn="1"/>
          </p:nvSpPr>
          <p:spPr>
            <a:xfrm>
              <a:off x="4033381" y="5283508"/>
              <a:ext cx="4346531" cy="595712"/>
            </a:xfrm>
            <a:prstGeom prst="parallelogram">
              <a:avLst/>
            </a:prstGeom>
            <a:solidFill>
              <a:srgbClr val="65A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283325AD-7B81-6A4A-9C63-C0140B29B606}"/>
                </a:ext>
              </a:extLst>
            </p:cNvPr>
            <p:cNvSpPr/>
            <p:nvPr userDrawn="1"/>
          </p:nvSpPr>
          <p:spPr>
            <a:xfrm>
              <a:off x="8217075" y="5283508"/>
              <a:ext cx="4300602" cy="595712"/>
            </a:xfrm>
            <a:prstGeom prst="parallelogram">
              <a:avLst/>
            </a:prstGeom>
            <a:solidFill>
              <a:srgbClr val="355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 descr="CalRecycle Logo">
            <a:extLst>
              <a:ext uri="{FF2B5EF4-FFF2-40B4-BE49-F238E27FC236}">
                <a16:creationId xmlns:a16="http://schemas.microsoft.com/office/drawing/2014/main" id="{BA16826E-4C0F-D542-A086-E48D3BA5EF11}"/>
              </a:ext>
            </a:extLst>
          </p:cNvPr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611" y="6351076"/>
            <a:ext cx="1878819" cy="43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83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3" r:id="rId6"/>
    <p:sldLayoutId id="2147483666" r:id="rId7"/>
    <p:sldLayoutId id="2147483681" r:id="rId8"/>
    <p:sldLayoutId id="2147483665" r:id="rId9"/>
    <p:sldLayoutId id="2147483655" r:id="rId10"/>
    <p:sldLayoutId id="2147483686" r:id="rId11"/>
    <p:sldLayoutId id="2147483660" r:id="rId12"/>
    <p:sldLayoutId id="2147483683" r:id="rId13"/>
    <p:sldLayoutId id="2147483661" r:id="rId14"/>
    <p:sldLayoutId id="2147483657" r:id="rId15"/>
    <p:sldLayoutId id="2147483680" r:id="rId16"/>
    <p:sldLayoutId id="2147483684" r:id="rId17"/>
    <p:sldLayoutId id="2147483687" r:id="rId18"/>
    <p:sldLayoutId id="2147483664" r:id="rId19"/>
    <p:sldLayoutId id="2147483688" r:id="rId20"/>
    <p:sldLayoutId id="2147483658" r:id="rId21"/>
    <p:sldLayoutId id="2147483689" r:id="rId22"/>
    <p:sldLayoutId id="2147483659" r:id="rId23"/>
    <p:sldLayoutId id="2147483679" r:id="rId24"/>
    <p:sldLayoutId id="2147483682" r:id="rId25"/>
    <p:sldLayoutId id="2147483685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CC309A-CBBC-2648-886D-EBCB9D79A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ED91D-49BC-654C-9429-D1308FA727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Group 6" descr="Decorative background color">
            <a:extLst>
              <a:ext uri="{FF2B5EF4-FFF2-40B4-BE49-F238E27FC236}">
                <a16:creationId xmlns:a16="http://schemas.microsoft.com/office/drawing/2014/main" id="{B32A98B8-AD84-CF42-833E-9F22DB7E5F91}"/>
              </a:ext>
            </a:extLst>
          </p:cNvPr>
          <p:cNvGrpSpPr/>
          <p:nvPr userDrawn="1"/>
        </p:nvGrpSpPr>
        <p:grpSpPr>
          <a:xfrm>
            <a:off x="-162839" y="6262288"/>
            <a:ext cx="12517677" cy="595713"/>
            <a:chOff x="0" y="5283508"/>
            <a:chExt cx="12517677" cy="595713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19D5FBCE-1707-4941-AC99-E93D70A5855A}"/>
                </a:ext>
              </a:extLst>
            </p:cNvPr>
            <p:cNvSpPr/>
            <p:nvPr userDrawn="1"/>
          </p:nvSpPr>
          <p:spPr>
            <a:xfrm>
              <a:off x="0" y="5283509"/>
              <a:ext cx="4201438" cy="595712"/>
            </a:xfrm>
            <a:prstGeom prst="parallelogram">
              <a:avLst/>
            </a:prstGeom>
            <a:solidFill>
              <a:srgbClr val="AFD4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Parallelogram 8">
              <a:extLst>
                <a:ext uri="{FF2B5EF4-FFF2-40B4-BE49-F238E27FC236}">
                  <a16:creationId xmlns:a16="http://schemas.microsoft.com/office/drawing/2014/main" id="{B673DEE8-F5F5-DF45-B1B7-0E4CF236A879}"/>
                </a:ext>
              </a:extLst>
            </p:cNvPr>
            <p:cNvSpPr/>
            <p:nvPr userDrawn="1"/>
          </p:nvSpPr>
          <p:spPr>
            <a:xfrm>
              <a:off x="4033381" y="5283508"/>
              <a:ext cx="4346531" cy="595712"/>
            </a:xfrm>
            <a:prstGeom prst="parallelogram">
              <a:avLst/>
            </a:prstGeom>
            <a:solidFill>
              <a:srgbClr val="65A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283325AD-7B81-6A4A-9C63-C0140B29B606}"/>
                </a:ext>
              </a:extLst>
            </p:cNvPr>
            <p:cNvSpPr/>
            <p:nvPr userDrawn="1"/>
          </p:nvSpPr>
          <p:spPr>
            <a:xfrm>
              <a:off x="8217075" y="5283508"/>
              <a:ext cx="4300602" cy="595712"/>
            </a:xfrm>
            <a:prstGeom prst="parallelogram">
              <a:avLst/>
            </a:prstGeom>
            <a:solidFill>
              <a:srgbClr val="355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 descr="CalRecycle Logo">
            <a:extLst>
              <a:ext uri="{FF2B5EF4-FFF2-40B4-BE49-F238E27FC236}">
                <a16:creationId xmlns:a16="http://schemas.microsoft.com/office/drawing/2014/main" id="{BA16826E-4C0F-D542-A086-E48D3BA5EF11}"/>
              </a:ext>
            </a:extLst>
          </p:cNvPr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611" y="6351076"/>
            <a:ext cx="1878819" cy="43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05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717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52.png"/><Relationship Id="rId10" Type="http://schemas.openxmlformats.org/officeDocument/2006/relationships/image" Target="../media/image54.png"/><Relationship Id="rId4" Type="http://schemas.openxmlformats.org/officeDocument/2006/relationships/image" Target="../media/image51.png"/><Relationship Id="rId9" Type="http://schemas.openxmlformats.org/officeDocument/2006/relationships/image" Target="../media/image53.png"/><Relationship Id="rId1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lrecycle.ca.gov/Recycle/Commercial/Organics/PRToolkit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95BCF-3174-374A-AA0B-2C72B35CB6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375" y="318488"/>
            <a:ext cx="4428931" cy="238760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SB 1383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3100" dirty="0">
                <a:solidFill>
                  <a:schemeClr val="bg1"/>
                </a:solidFill>
              </a:rPr>
              <a:t>Reducing Short-Lived Climate Pollutants in California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19532F-F1F0-EE4E-A9FF-B280C4B56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8301" y="5412176"/>
            <a:ext cx="3505200" cy="1655762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</a:rPr>
              <a:t>An Overview of SB 1383’s Organic Waste Reduction Requirements</a:t>
            </a:r>
          </a:p>
        </p:txBody>
      </p:sp>
      <p:pic>
        <p:nvPicPr>
          <p:cNvPr id="5" name="Picture 4" hidden="1" title="Collage: compost pile, food bank delivery, compost facility, anaerobic digestion facilit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46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naerobic digestion facility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374" y="2770545"/>
            <a:ext cx="5818529" cy="3274246"/>
          </a:xfrm>
          <a:prstGeom prst="rect">
            <a:avLst/>
          </a:prstGeom>
        </p:spPr>
      </p:pic>
      <p:pic>
        <p:nvPicPr>
          <p:cNvPr id="10" name="Picture 9" descr="compost facility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524" y="206716"/>
            <a:ext cx="3569924" cy="2373618"/>
          </a:xfrm>
          <a:prstGeom prst="rect">
            <a:avLst/>
          </a:prstGeom>
        </p:spPr>
      </p:pic>
      <p:pic>
        <p:nvPicPr>
          <p:cNvPr id="12" name="Picture 11" descr="anaerobic digestio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3" t="28710" b="14026"/>
          <a:stretch/>
        </p:blipFill>
        <p:spPr>
          <a:xfrm>
            <a:off x="4109833" y="206716"/>
            <a:ext cx="3694806" cy="2373618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10"/>
          </p:nvPr>
        </p:nvSpPr>
        <p:spPr>
          <a:xfrm>
            <a:off x="127370" y="4827181"/>
            <a:ext cx="3500854" cy="1424320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Evaluating Current Infrastructure and Planning </a:t>
            </a:r>
            <a:br>
              <a:rPr lang="en-US" b="1" dirty="0"/>
            </a:br>
            <a:r>
              <a:rPr lang="en-US" b="1" dirty="0"/>
              <a:t>New Compost and AD Facilities and Edible Food Recovery</a:t>
            </a:r>
          </a:p>
          <a:p>
            <a:endParaRPr lang="en-US" dirty="0"/>
          </a:p>
        </p:txBody>
      </p:sp>
      <p:grpSp>
        <p:nvGrpSpPr>
          <p:cNvPr id="7" name="Group 6" descr="decorative background figure"/>
          <p:cNvGrpSpPr/>
          <p:nvPr/>
        </p:nvGrpSpPr>
        <p:grpSpPr>
          <a:xfrm>
            <a:off x="660142" y="2545678"/>
            <a:ext cx="2273300" cy="1968500"/>
            <a:chOff x="796658" y="2548518"/>
            <a:chExt cx="2273300" cy="1968500"/>
          </a:xfrm>
        </p:grpSpPr>
        <p:pic>
          <p:nvPicPr>
            <p:cNvPr id="8" name="Picture 7" descr="clipboard">
              <a:extLst>
                <a:ext uri="{FF2B5EF4-FFF2-40B4-BE49-F238E27FC236}">
                  <a16:creationId xmlns:a16="http://schemas.microsoft.com/office/drawing/2014/main" id="{8CB0D924-6885-B847-9782-07EFB834D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658" y="2548518"/>
              <a:ext cx="2273300" cy="1968500"/>
            </a:xfrm>
            <a:prstGeom prst="rect">
              <a:avLst/>
            </a:prstGeom>
          </p:spPr>
        </p:pic>
        <p:pic>
          <p:nvPicPr>
            <p:cNvPr id="9" name="Picture 8" descr="clipboard">
              <a:extLst>
                <a:ext uri="{FF2B5EF4-FFF2-40B4-BE49-F238E27FC236}">
                  <a16:creationId xmlns:a16="http://schemas.microsoft.com/office/drawing/2014/main" id="{46DC0FEE-9696-D842-A27C-8B5F95DAB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2309" y="2963833"/>
              <a:ext cx="821998" cy="1137871"/>
            </a:xfrm>
            <a:prstGeom prst="rect">
              <a:avLst/>
            </a:prstGeom>
          </p:spPr>
        </p:pic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27370" y="365125"/>
            <a:ext cx="3338844" cy="1325563"/>
          </a:xfrm>
        </p:spPr>
        <p:txBody>
          <a:bodyPr>
            <a:noAutofit/>
          </a:bodyPr>
          <a:lstStyle/>
          <a:p>
            <a:pPr algn="ctr"/>
            <a:r>
              <a:rPr lang="en-US" sz="2900" cap="small" dirty="0">
                <a:solidFill>
                  <a:srgbClr val="0A4467"/>
                </a:solidFill>
              </a:rPr>
              <a:t>SB 1383 in Action</a:t>
            </a:r>
            <a:br>
              <a:rPr lang="en-US" sz="2900" cap="small" dirty="0">
                <a:solidFill>
                  <a:srgbClr val="0A4467"/>
                </a:solidFill>
              </a:rPr>
            </a:br>
            <a:r>
              <a:rPr lang="en-US" sz="2900" cap="small" dirty="0">
                <a:solidFill>
                  <a:srgbClr val="0A4467"/>
                </a:solidFill>
              </a:rPr>
              <a:t/>
            </a:r>
            <a:br>
              <a:rPr lang="en-US" sz="2900" cap="small" dirty="0">
                <a:solidFill>
                  <a:srgbClr val="0A4467"/>
                </a:solidFill>
              </a:rPr>
            </a:br>
            <a:r>
              <a:rPr lang="en-US" sz="2900" cap="small" dirty="0">
                <a:solidFill>
                  <a:srgbClr val="0A4467"/>
                </a:solidFill>
              </a:rPr>
              <a:t>Infrastructure Requirements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2075557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Capacity Planning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4649" y="1857545"/>
            <a:ext cx="6621951" cy="3853937"/>
          </a:xfrm>
        </p:spPr>
        <p:txBody>
          <a:bodyPr/>
          <a:lstStyle/>
          <a:p>
            <a:r>
              <a:rPr lang="en-US" sz="3200" dirty="0" smtClean="0"/>
              <a:t>Organic waste capacity planning </a:t>
            </a:r>
            <a:r>
              <a:rPr lang="en-US" sz="3200" dirty="0" smtClean="0"/>
              <a:t>tool/guidance </a:t>
            </a:r>
            <a:endParaRPr lang="en-US" sz="3200" dirty="0" smtClean="0"/>
          </a:p>
          <a:p>
            <a:r>
              <a:rPr lang="en-US" sz="3200" dirty="0" smtClean="0"/>
              <a:t>Edible food recovery capacity planning </a:t>
            </a:r>
            <a:r>
              <a:rPr lang="en-US" sz="3200" dirty="0" smtClean="0"/>
              <a:t>tool/guidance </a:t>
            </a:r>
            <a:endParaRPr lang="en-US" sz="3200" dirty="0" smtClean="0"/>
          </a:p>
          <a:p>
            <a:r>
              <a:rPr lang="en-US" sz="3200" dirty="0" smtClean="0"/>
              <a:t>Available </a:t>
            </a:r>
            <a:r>
              <a:rPr lang="en-US" sz="3200" dirty="0" smtClean="0"/>
              <a:t>second quarter of </a:t>
            </a:r>
            <a:r>
              <a:rPr lang="en-US" sz="3200" dirty="0" smtClean="0"/>
              <a:t>2021</a:t>
            </a:r>
          </a:p>
          <a:p>
            <a:r>
              <a:rPr lang="en-US" sz="3200" dirty="0"/>
              <a:t>W</a:t>
            </a:r>
            <a:r>
              <a:rPr lang="en-US" sz="3200" dirty="0" smtClean="0"/>
              <a:t>ebinar planned for </a:t>
            </a:r>
            <a:r>
              <a:rPr lang="en-US" sz="3200" dirty="0" smtClean="0"/>
              <a:t>2021 </a:t>
            </a:r>
            <a:r>
              <a:rPr lang="en-US" sz="3200" dirty="0"/>
              <a:t>to train </a:t>
            </a:r>
            <a:r>
              <a:rPr lang="en-US" sz="3200" dirty="0" smtClean="0"/>
              <a:t>jurisdictions on tools</a:t>
            </a:r>
            <a:endParaRPr lang="en-US" sz="3200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282" y="1628997"/>
            <a:ext cx="3381756" cy="206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8902" y="3930395"/>
            <a:ext cx="3374136" cy="206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69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16"/>
          </p:nvPr>
        </p:nvSpPr>
        <p:spPr>
          <a:xfrm>
            <a:off x="9813851" y="3902415"/>
            <a:ext cx="2519916" cy="2168776"/>
          </a:xfrm>
        </p:spPr>
        <p:txBody>
          <a:bodyPr>
            <a:noAutofit/>
          </a:bodyPr>
          <a:lstStyle/>
          <a:p>
            <a:r>
              <a:rPr lang="en-US" dirty="0"/>
              <a:t>Annual Compliance Reviews</a:t>
            </a:r>
          </a:p>
          <a:p>
            <a:r>
              <a:rPr lang="en-US" dirty="0"/>
              <a:t>Route Reviews, Inspections, </a:t>
            </a:r>
          </a:p>
          <a:p>
            <a:r>
              <a:rPr lang="en-US" dirty="0"/>
              <a:t>Notice of Violations, </a:t>
            </a:r>
          </a:p>
          <a:p>
            <a:r>
              <a:rPr lang="en-US" dirty="0"/>
              <a:t>Penalties for Violators</a:t>
            </a:r>
          </a:p>
          <a:p>
            <a:endParaRPr lang="en-US" dirty="0"/>
          </a:p>
        </p:txBody>
      </p:sp>
      <p:pic>
        <p:nvPicPr>
          <p:cNvPr id="20" name="Picture 19" descr="paper">
            <a:extLst>
              <a:ext uri="{FF2B5EF4-FFF2-40B4-BE49-F238E27FC236}">
                <a16:creationId xmlns:a16="http://schemas.microsoft.com/office/drawing/2014/main" id="{669CD15D-7514-7F45-8D1F-69F8AEFA15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7"/>
          <a:stretch/>
        </p:blipFill>
        <p:spPr>
          <a:xfrm>
            <a:off x="10626565" y="2369525"/>
            <a:ext cx="532612" cy="775611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14"/>
          </p:nvPr>
        </p:nvSpPr>
        <p:spPr>
          <a:xfrm>
            <a:off x="9983596" y="744280"/>
            <a:ext cx="1967400" cy="1267378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/>
              <a:t>Compliance Monitoring &amp; Enforcement</a:t>
            </a:r>
          </a:p>
          <a:p>
            <a:pPr algn="ctr"/>
            <a:r>
              <a:rPr lang="en-US" dirty="0"/>
              <a:t>2024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5"/>
          </p:nvPr>
        </p:nvSpPr>
        <p:spPr>
          <a:xfrm>
            <a:off x="7223323" y="3902415"/>
            <a:ext cx="2306295" cy="1771554"/>
          </a:xfrm>
        </p:spPr>
        <p:txBody>
          <a:bodyPr>
            <a:noAutofit/>
          </a:bodyPr>
          <a:lstStyle/>
          <a:p>
            <a:r>
              <a:rPr lang="en-US" dirty="0"/>
              <a:t>Annual Compliance Reviews, Route Reviews, Inspections </a:t>
            </a:r>
          </a:p>
          <a:p>
            <a:endParaRPr lang="en-US" dirty="0"/>
          </a:p>
          <a:p>
            <a:r>
              <a:rPr lang="en-US" dirty="0"/>
              <a:t>Educate Violators </a:t>
            </a:r>
          </a:p>
          <a:p>
            <a:endParaRPr lang="en-US" dirty="0"/>
          </a:p>
        </p:txBody>
      </p:sp>
      <p:pic>
        <p:nvPicPr>
          <p:cNvPr id="19" name="Picture 18" descr="inspector with clipboard">
            <a:extLst>
              <a:ext uri="{FF2B5EF4-FFF2-40B4-BE49-F238E27FC236}">
                <a16:creationId xmlns:a16="http://schemas.microsoft.com/office/drawing/2014/main" id="{E8762F0A-9F0A-7A4C-9723-10C29DEB71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172" y="2346478"/>
            <a:ext cx="770441" cy="822710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half" idx="13"/>
          </p:nvPr>
        </p:nvSpPr>
        <p:spPr>
          <a:xfrm>
            <a:off x="6942805" y="744280"/>
            <a:ext cx="2586813" cy="69039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Compliance Monitoring &amp; Education</a:t>
            </a:r>
          </a:p>
          <a:p>
            <a:pPr algn="ctr"/>
            <a:r>
              <a:rPr lang="en-US" dirty="0"/>
              <a:t>2022-2024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11"/>
          </p:nvPr>
        </p:nvSpPr>
        <p:spPr>
          <a:xfrm>
            <a:off x="4207016" y="3905496"/>
            <a:ext cx="2464341" cy="2070002"/>
          </a:xfrm>
        </p:spPr>
        <p:txBody>
          <a:bodyPr>
            <a:normAutofit/>
          </a:bodyPr>
          <a:lstStyle/>
          <a:p>
            <a:r>
              <a:rPr lang="en-US" dirty="0"/>
              <a:t>Adopt an Ordinance (Enforceable Mechanism) </a:t>
            </a:r>
          </a:p>
          <a:p>
            <a:r>
              <a:rPr lang="en-US" dirty="0"/>
              <a:t>Including Enforcement </a:t>
            </a:r>
          </a:p>
          <a:p>
            <a:endParaRPr lang="en-US" dirty="0"/>
          </a:p>
        </p:txBody>
      </p:sp>
      <p:grpSp>
        <p:nvGrpSpPr>
          <p:cNvPr id="22" name="Group 21" descr="government icon, shaking hands icon"/>
          <p:cNvGrpSpPr/>
          <p:nvPr/>
        </p:nvGrpSpPr>
        <p:grpSpPr>
          <a:xfrm>
            <a:off x="5224407" y="2290192"/>
            <a:ext cx="538103" cy="995230"/>
            <a:chOff x="5224407" y="2290192"/>
            <a:chExt cx="538103" cy="995230"/>
          </a:xfrm>
        </p:grpSpPr>
        <p:pic>
          <p:nvPicPr>
            <p:cNvPr id="17" name="Picture 16" descr="government icon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4407" y="2290192"/>
              <a:ext cx="503862" cy="488661"/>
            </a:xfrm>
            <a:prstGeom prst="rect">
              <a:avLst/>
            </a:prstGeom>
          </p:spPr>
        </p:pic>
        <p:pic>
          <p:nvPicPr>
            <p:cNvPr id="18" name="Picture 17" descr="shaking hands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4407" y="2913836"/>
              <a:ext cx="538103" cy="371586"/>
            </a:xfrm>
            <a:prstGeom prst="rect">
              <a:avLst/>
            </a:prstGeom>
          </p:spPr>
        </p:pic>
      </p:grpSp>
      <p:sp>
        <p:nvSpPr>
          <p:cNvPr id="10" name="Text Placeholder 9"/>
          <p:cNvSpPr>
            <a:spLocks noGrp="1"/>
          </p:cNvSpPr>
          <p:nvPr>
            <p:ph type="body" sz="half" idx="12"/>
          </p:nvPr>
        </p:nvSpPr>
        <p:spPr>
          <a:xfrm>
            <a:off x="4365062" y="1327429"/>
            <a:ext cx="2306295" cy="69039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Ordinance</a:t>
            </a:r>
          </a:p>
          <a:p>
            <a:pPr algn="ctr"/>
            <a:r>
              <a:rPr lang="en-US" dirty="0"/>
              <a:t>2022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4207016" y="189031"/>
            <a:ext cx="4784584" cy="690390"/>
          </a:xfrm>
        </p:spPr>
        <p:txBody>
          <a:bodyPr>
            <a:normAutofit/>
          </a:bodyPr>
          <a:lstStyle/>
          <a:p>
            <a:r>
              <a:rPr lang="en-US" sz="2800" cap="small" dirty="0"/>
              <a:t>Jurisdiction Requirements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10"/>
          </p:nvPr>
        </p:nvSpPr>
        <p:spPr>
          <a:xfrm>
            <a:off x="276668" y="5426046"/>
            <a:ext cx="3500854" cy="868427"/>
          </a:xfrm>
        </p:spPr>
        <p:txBody>
          <a:bodyPr>
            <a:normAutofit/>
          </a:bodyPr>
          <a:lstStyle/>
          <a:p>
            <a:r>
              <a:rPr lang="en-US" b="1" dirty="0"/>
              <a:t>Monitor Compliance and Conduct Enforcement</a:t>
            </a:r>
          </a:p>
          <a:p>
            <a:endParaRPr lang="en-US" dirty="0"/>
          </a:p>
        </p:txBody>
      </p:sp>
      <p:grpSp>
        <p:nvGrpSpPr>
          <p:cNvPr id="21" name="Group 20" descr="inspector with clipboard"/>
          <p:cNvGrpSpPr/>
          <p:nvPr/>
        </p:nvGrpSpPr>
        <p:grpSpPr>
          <a:xfrm>
            <a:off x="814033" y="2921246"/>
            <a:ext cx="2273300" cy="1968500"/>
            <a:chOff x="796658" y="2546802"/>
            <a:chExt cx="2273300" cy="1968500"/>
          </a:xfrm>
        </p:grpSpPr>
        <p:pic>
          <p:nvPicPr>
            <p:cNvPr id="15" name="Picture 14" descr="background decorative figure">
              <a:extLst>
                <a:ext uri="{FF2B5EF4-FFF2-40B4-BE49-F238E27FC236}">
                  <a16:creationId xmlns:a16="http://schemas.microsoft.com/office/drawing/2014/main" id="{A62AD809-A6D0-7647-9087-AB9D33A79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658" y="2546802"/>
              <a:ext cx="2273300" cy="1968500"/>
            </a:xfrm>
            <a:prstGeom prst="rect">
              <a:avLst/>
            </a:prstGeom>
          </p:spPr>
        </p:pic>
        <p:pic>
          <p:nvPicPr>
            <p:cNvPr id="16" name="Picture 15" descr="man with clipboard">
              <a:extLst>
                <a:ext uri="{FF2B5EF4-FFF2-40B4-BE49-F238E27FC236}">
                  <a16:creationId xmlns:a16="http://schemas.microsoft.com/office/drawing/2014/main" id="{7CA67602-6C70-F047-A8E7-4D7FC6E8D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2741" y="2999355"/>
              <a:ext cx="1121134" cy="1063394"/>
            </a:xfrm>
            <a:prstGeom prst="rect">
              <a:avLst/>
            </a:prstGeom>
          </p:spPr>
        </p:pic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76668" y="934322"/>
            <a:ext cx="3500854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en-US" cap="small" dirty="0">
                <a:solidFill>
                  <a:srgbClr val="0A4467"/>
                </a:solidFill>
              </a:rPr>
              <a:t>SB 1383 in Action</a:t>
            </a:r>
            <a:br>
              <a:rPr lang="en-US" cap="small" dirty="0">
                <a:solidFill>
                  <a:srgbClr val="0A4467"/>
                </a:solidFill>
              </a:rPr>
            </a:br>
            <a:r>
              <a:rPr lang="en-US" cap="small" dirty="0">
                <a:solidFill>
                  <a:srgbClr val="0A4467"/>
                </a:solidFill>
              </a:rPr>
              <a:t/>
            </a:r>
            <a:br>
              <a:rPr lang="en-US" cap="small" dirty="0">
                <a:solidFill>
                  <a:srgbClr val="0A4467"/>
                </a:solidFill>
              </a:rPr>
            </a:br>
            <a:r>
              <a:rPr lang="en-US" cap="small" dirty="0">
                <a:solidFill>
                  <a:srgbClr val="0A4467"/>
                </a:solidFill>
              </a:rPr>
              <a:t>Inspection and Enforcement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425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 descr="background decorative figure">
            <a:extLst>
              <a:ext uri="{FF2B5EF4-FFF2-40B4-BE49-F238E27FC236}">
                <a16:creationId xmlns:a16="http://schemas.microsoft.com/office/drawing/2014/main" id="{A76B8B97-D6A5-7F40-A756-60593E4AC4ED}"/>
              </a:ext>
            </a:extLst>
          </p:cNvPr>
          <p:cNvSpPr/>
          <p:nvPr/>
        </p:nvSpPr>
        <p:spPr>
          <a:xfrm>
            <a:off x="5167423" y="5276214"/>
            <a:ext cx="7024577" cy="848139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"/>
          <p:cNvSpPr>
            <a:spLocks noGrp="1"/>
          </p:cNvSpPr>
          <p:nvPr>
            <p:ph type="body" sz="half" idx="2"/>
          </p:nvPr>
        </p:nvSpPr>
        <p:spPr>
          <a:xfrm>
            <a:off x="5348176" y="5358810"/>
            <a:ext cx="6764505" cy="776176"/>
          </a:xfrm>
        </p:spPr>
        <p:txBody>
          <a:bodyPr>
            <a:normAutofit/>
          </a:bodyPr>
          <a:lstStyle/>
          <a:p>
            <a:r>
              <a:rPr lang="en-US" dirty="0"/>
              <a:t>Requirements Harmonize with AB 1826 and Don’t Establish a Minimum Quantity of Physical Inspections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3854148" y="391635"/>
            <a:ext cx="8181908" cy="46163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Must Have Enforcement and Inspection Program that Includes: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Annual Compliance Review </a:t>
            </a:r>
          </a:p>
          <a:p>
            <a:pPr marL="800100" lvl="1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Commercial Businesses that Generate </a:t>
            </a:r>
            <a:r>
              <a:rPr lang="en-US" sz="2000" u="sng" dirty="0">
                <a:solidFill>
                  <a:schemeClr val="bg1"/>
                </a:solidFill>
              </a:rPr>
              <a:t>&gt;</a:t>
            </a:r>
            <a:r>
              <a:rPr lang="en-US" sz="2000" dirty="0">
                <a:solidFill>
                  <a:schemeClr val="bg1"/>
                </a:solidFill>
              </a:rPr>
              <a:t> 2 Cubic Yards/week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Verify Businesses are:</a:t>
            </a:r>
          </a:p>
          <a:p>
            <a:pPr marL="1257300" lvl="2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Subscribed to Service or Self-hauling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2 or 3 Container Collection Service: Route Reviews of Commercial/Residential Areas to Verify Service and Inspect for Contamination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Single Unsegregated Collection Service: Verify Businesses are subscribed to a service that is Transporting Contents to a High Diversion Organic Waste Processing Facility </a:t>
            </a:r>
          </a:p>
        </p:txBody>
      </p:sp>
      <p:grpSp>
        <p:nvGrpSpPr>
          <p:cNvPr id="7" name="Group 6" descr="curbside residential containers">
            <a:extLst>
              <a:ext uri="{FF2B5EF4-FFF2-40B4-BE49-F238E27FC236}">
                <a16:creationId xmlns:a16="http://schemas.microsoft.com/office/drawing/2014/main" id="{20BAF6DA-8EF5-F342-AEEB-0624A455C037}"/>
              </a:ext>
            </a:extLst>
          </p:cNvPr>
          <p:cNvGrpSpPr/>
          <p:nvPr/>
        </p:nvGrpSpPr>
        <p:grpSpPr>
          <a:xfrm>
            <a:off x="276226" y="3225045"/>
            <a:ext cx="2793211" cy="2328176"/>
            <a:chOff x="5167603" y="1935319"/>
            <a:chExt cx="1914409" cy="1595684"/>
          </a:xfrm>
        </p:grpSpPr>
        <p:pic>
          <p:nvPicPr>
            <p:cNvPr id="8" name="Picture 7" descr="green container">
              <a:extLst>
                <a:ext uri="{FF2B5EF4-FFF2-40B4-BE49-F238E27FC236}">
                  <a16:creationId xmlns:a16="http://schemas.microsoft.com/office/drawing/2014/main" id="{28B477F9-CB4E-5346-B95F-2D1EC36A3F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9977" y="1935319"/>
              <a:ext cx="542035" cy="1063789"/>
            </a:xfrm>
            <a:prstGeom prst="rect">
              <a:avLst/>
            </a:prstGeom>
          </p:spPr>
        </p:pic>
        <p:pic>
          <p:nvPicPr>
            <p:cNvPr id="9" name="Picture 8" descr="blue container">
              <a:extLst>
                <a:ext uri="{FF2B5EF4-FFF2-40B4-BE49-F238E27FC236}">
                  <a16:creationId xmlns:a16="http://schemas.microsoft.com/office/drawing/2014/main" id="{D2937A18-8157-C648-B5CF-6ED59C9588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7603" y="1935319"/>
              <a:ext cx="542035" cy="1063789"/>
            </a:xfrm>
            <a:prstGeom prst="rect">
              <a:avLst/>
            </a:prstGeom>
          </p:spPr>
        </p:pic>
        <p:pic>
          <p:nvPicPr>
            <p:cNvPr id="10" name="Picture 9" descr="grey container">
              <a:extLst>
                <a:ext uri="{FF2B5EF4-FFF2-40B4-BE49-F238E27FC236}">
                  <a16:creationId xmlns:a16="http://schemas.microsoft.com/office/drawing/2014/main" id="{7A64C3B5-137F-F24F-928B-88ADADAA4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3790" y="2467214"/>
              <a:ext cx="542035" cy="1063789"/>
            </a:xfrm>
            <a:prstGeom prst="rect">
              <a:avLst/>
            </a:prstGeom>
          </p:spPr>
        </p:pic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27370" y="847207"/>
            <a:ext cx="3501296" cy="1325563"/>
          </a:xfrm>
        </p:spPr>
        <p:txBody>
          <a:bodyPr>
            <a:noAutofit/>
          </a:bodyPr>
          <a:lstStyle/>
          <a:p>
            <a:r>
              <a:rPr lang="en-US" sz="3200" cap="small" spc="100" dirty="0">
                <a:solidFill>
                  <a:schemeClr val="bg1"/>
                </a:solidFill>
                <a:latin typeface="Arial Black" panose="020B0A04020102020204" pitchFamily="34" charset="0"/>
                <a:cs typeface="Leelawadee" panose="020B0502040204020203" pitchFamily="34" charset="-34"/>
              </a:rPr>
              <a:t>Jurisdiction Enforcement Requirements</a:t>
            </a:r>
            <a:br>
              <a:rPr lang="en-US" sz="3200" cap="small" spc="100" dirty="0">
                <a:solidFill>
                  <a:schemeClr val="bg1"/>
                </a:solidFill>
                <a:latin typeface="Arial Black" panose="020B0A04020102020204" pitchFamily="34" charset="0"/>
                <a:cs typeface="Leelawadee" panose="020B0502040204020203" pitchFamily="34" charset="-34"/>
              </a:rPr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30257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decorative figure">
            <a:extLst>
              <a:ext uri="{FF2B5EF4-FFF2-40B4-BE49-F238E27FC236}">
                <a16:creationId xmlns:a16="http://schemas.microsoft.com/office/drawing/2014/main" id="{A76B8B97-D6A5-7F40-A756-60593E4AC4ED}"/>
              </a:ext>
            </a:extLst>
          </p:cNvPr>
          <p:cNvSpPr/>
          <p:nvPr/>
        </p:nvSpPr>
        <p:spPr>
          <a:xfrm>
            <a:off x="5156791" y="5168348"/>
            <a:ext cx="7035210" cy="848139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"/>
          <p:cNvSpPr>
            <a:spLocks noGrp="1"/>
          </p:cNvSpPr>
          <p:nvPr>
            <p:ph type="body" sz="half" idx="2"/>
          </p:nvPr>
        </p:nvSpPr>
        <p:spPr>
          <a:xfrm>
            <a:off x="5241853" y="5261730"/>
            <a:ext cx="7650280" cy="661373"/>
          </a:xfrm>
        </p:spPr>
        <p:txBody>
          <a:bodyPr>
            <a:normAutofit/>
          </a:bodyPr>
          <a:lstStyle/>
          <a:p>
            <a:r>
              <a:rPr lang="en-US" dirty="0"/>
              <a:t>Commercial Edible Food Generator Inspections Can Be Combined with Existing Mandatory Inspections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3886046" y="441179"/>
            <a:ext cx="7650280" cy="410955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Must Have Enforcement and Inspection Program that Includes: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Inspections to verify:</a:t>
            </a:r>
          </a:p>
          <a:p>
            <a:pPr marL="800100" lvl="1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Edible food Recovery arrangements</a:t>
            </a:r>
          </a:p>
          <a:p>
            <a:pPr marL="342900" indent="-342900">
              <a:spcBef>
                <a:spcPts val="24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Tier 1 Commercial Edible Food Generators by 2022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Tier 2 Commercial Edible Food Generators by 2024</a:t>
            </a:r>
          </a:p>
          <a:p>
            <a:endParaRPr lang="en-US" dirty="0"/>
          </a:p>
        </p:txBody>
      </p:sp>
      <p:grpSp>
        <p:nvGrpSpPr>
          <p:cNvPr id="7" name="Group 6" descr="curbside commercial containers"/>
          <p:cNvGrpSpPr/>
          <p:nvPr/>
        </p:nvGrpSpPr>
        <p:grpSpPr>
          <a:xfrm>
            <a:off x="274993" y="3472864"/>
            <a:ext cx="3036542" cy="2634888"/>
            <a:chOff x="593970" y="3144252"/>
            <a:chExt cx="3036542" cy="2634888"/>
          </a:xfrm>
        </p:grpSpPr>
        <p:pic>
          <p:nvPicPr>
            <p:cNvPr id="8" name="Picture 7" descr="grey commercial container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444" y="4557556"/>
              <a:ext cx="1136227" cy="1221584"/>
            </a:xfrm>
            <a:prstGeom prst="rect">
              <a:avLst/>
            </a:prstGeom>
          </p:spPr>
        </p:pic>
        <p:pic>
          <p:nvPicPr>
            <p:cNvPr id="9" name="Picture 8" descr="green commercial container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285" y="3144252"/>
              <a:ext cx="1136227" cy="1221584"/>
            </a:xfrm>
            <a:prstGeom prst="rect">
              <a:avLst/>
            </a:prstGeom>
          </p:spPr>
        </p:pic>
        <p:pic>
          <p:nvPicPr>
            <p:cNvPr id="10" name="Picture 9" descr="blue commercial container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970" y="3144252"/>
              <a:ext cx="1136227" cy="1221584"/>
            </a:xfrm>
            <a:prstGeom prst="rect">
              <a:avLst/>
            </a:prstGeom>
          </p:spPr>
        </p:pic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80533" y="907385"/>
            <a:ext cx="3501296" cy="1325563"/>
          </a:xfrm>
        </p:spPr>
        <p:txBody>
          <a:bodyPr>
            <a:noAutofit/>
          </a:bodyPr>
          <a:lstStyle/>
          <a:p>
            <a:r>
              <a:rPr lang="en-US" sz="2800" cap="small" spc="100" dirty="0">
                <a:solidFill>
                  <a:schemeClr val="bg1"/>
                </a:solidFill>
                <a:latin typeface="Arial Black" panose="020B0A04020102020204" pitchFamily="34" charset="0"/>
                <a:cs typeface="Leelawadee" panose="020B0502040204020203" pitchFamily="34" charset="-34"/>
              </a:rPr>
              <a:t>Jurisdiction Enforcement Requirements</a:t>
            </a:r>
            <a:br>
              <a:rPr lang="en-US" sz="2800" cap="small" spc="100" dirty="0">
                <a:solidFill>
                  <a:schemeClr val="bg1"/>
                </a:solidFill>
                <a:latin typeface="Arial Black" panose="020B0A04020102020204" pitchFamily="34" charset="0"/>
                <a:cs typeface="Leelawadee" panose="020B0502040204020203" pitchFamily="34" charset="-34"/>
              </a:rPr>
            </a:br>
            <a:r>
              <a:rPr lang="en-US" sz="2800" cap="small" spc="100" dirty="0">
                <a:solidFill>
                  <a:schemeClr val="bg1"/>
                </a:solidFill>
                <a:latin typeface="Arial Black" panose="020B0A04020102020204" pitchFamily="34" charset="0"/>
                <a:cs typeface="Leelawadee" panose="020B0502040204020203" pitchFamily="34" charset="-34"/>
              </a:rPr>
              <a:t>On Commercial </a:t>
            </a:r>
            <a:br>
              <a:rPr lang="en-US" sz="2800" cap="small" spc="100" dirty="0">
                <a:solidFill>
                  <a:schemeClr val="bg1"/>
                </a:solidFill>
                <a:latin typeface="Arial Black" panose="020B0A04020102020204" pitchFamily="34" charset="0"/>
                <a:cs typeface="Leelawadee" panose="020B0502040204020203" pitchFamily="34" charset="-34"/>
              </a:rPr>
            </a:br>
            <a:r>
              <a:rPr lang="en-US" sz="2800" cap="small" spc="100" dirty="0">
                <a:solidFill>
                  <a:schemeClr val="bg1"/>
                </a:solidFill>
                <a:latin typeface="Arial Black" panose="020B0A04020102020204" pitchFamily="34" charset="0"/>
                <a:cs typeface="Leelawadee" panose="020B0502040204020203" pitchFamily="34" charset="-34"/>
              </a:rPr>
              <a:t>Food Generators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76246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3761986" y="3915096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Oval 38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5524659" y="3915097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Oval 36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7236611" y="3853354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Oval 35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8898579" y="3841333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Oval 34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10574471" y="3853354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Oval 33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10534903" y="1320540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Oval 31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8891640" y="1354391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Oval 30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7236611" y="1311294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Oval 29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5540701" y="1383470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Oval 27" descr="decorative color background">
            <a:extLst>
              <a:ext uri="{FF2B5EF4-FFF2-40B4-BE49-F238E27FC236}">
                <a16:creationId xmlns:a16="http://schemas.microsoft.com/office/drawing/2014/main" id="{E2122863-0E8D-524F-813F-1495B23848B6}"/>
              </a:ext>
            </a:extLst>
          </p:cNvPr>
          <p:cNvSpPr/>
          <p:nvPr/>
        </p:nvSpPr>
        <p:spPr>
          <a:xfrm>
            <a:off x="3714633" y="1346652"/>
            <a:ext cx="1312565" cy="1327327"/>
          </a:xfrm>
          <a:prstGeom prst="ellipse">
            <a:avLst/>
          </a:prstGeom>
          <a:solidFill>
            <a:srgbClr val="098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6" name="Text Placeholder 4"/>
          <p:cNvSpPr>
            <a:spLocks noGrp="1"/>
          </p:cNvSpPr>
          <p:nvPr>
            <p:ph type="body" sz="half" idx="10"/>
          </p:nvPr>
        </p:nvSpPr>
        <p:spPr>
          <a:xfrm>
            <a:off x="10246875" y="5304412"/>
            <a:ext cx="1945125" cy="483747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Jurisdiction Inspection &amp; Enforcement</a:t>
            </a:r>
          </a:p>
          <a:p>
            <a:endParaRPr lang="en-US" dirty="0"/>
          </a:p>
        </p:txBody>
      </p:sp>
      <p:pic>
        <p:nvPicPr>
          <p:cNvPr id="49" name="Picture 48" descr="inspector with clipboard">
            <a:extLst>
              <a:ext uri="{FF2B5EF4-FFF2-40B4-BE49-F238E27FC236}">
                <a16:creationId xmlns:a16="http://schemas.microsoft.com/office/drawing/2014/main" id="{91564141-6AA0-5C43-9DEF-1F92839850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133" y="4112475"/>
            <a:ext cx="857243" cy="813094"/>
          </a:xfrm>
          <a:prstGeom prst="rect">
            <a:avLst/>
          </a:prstGeom>
        </p:spPr>
      </p:pic>
      <p:sp>
        <p:nvSpPr>
          <p:cNvPr id="65" name="Text Placeholder 4"/>
          <p:cNvSpPr>
            <a:spLocks noGrp="1"/>
          </p:cNvSpPr>
          <p:nvPr>
            <p:ph type="body" sz="half" idx="10"/>
          </p:nvPr>
        </p:nvSpPr>
        <p:spPr>
          <a:xfrm>
            <a:off x="8571514" y="5267274"/>
            <a:ext cx="1945125" cy="483747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Commercial Edible Food Generators</a:t>
            </a:r>
          </a:p>
          <a:p>
            <a:endParaRPr lang="en-US" dirty="0"/>
          </a:p>
        </p:txBody>
      </p:sp>
      <p:pic>
        <p:nvPicPr>
          <p:cNvPr id="45" name="Picture 44" descr="fork, knife, spoon resting on plate">
            <a:extLst>
              <a:ext uri="{FF2B5EF4-FFF2-40B4-BE49-F238E27FC236}">
                <a16:creationId xmlns:a16="http://schemas.microsoft.com/office/drawing/2014/main" id="{6D393B25-C654-464F-8E40-7D965F757D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6794" y="4097406"/>
            <a:ext cx="809255" cy="839221"/>
          </a:xfrm>
          <a:prstGeom prst="rect">
            <a:avLst/>
          </a:prstGeom>
        </p:spPr>
      </p:pic>
      <p:sp>
        <p:nvSpPr>
          <p:cNvPr id="64" name="Text Placeholder 4"/>
          <p:cNvSpPr>
            <a:spLocks noGrp="1"/>
          </p:cNvSpPr>
          <p:nvPr>
            <p:ph type="body" sz="half" idx="10"/>
          </p:nvPr>
        </p:nvSpPr>
        <p:spPr>
          <a:xfrm>
            <a:off x="6868813" y="5270055"/>
            <a:ext cx="1945125" cy="483747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Recycled Paper Procurement</a:t>
            </a:r>
          </a:p>
          <a:p>
            <a:endParaRPr lang="en-US" dirty="0"/>
          </a:p>
        </p:txBody>
      </p:sp>
      <p:pic>
        <p:nvPicPr>
          <p:cNvPr id="52" name="Picture 51" descr="writing paper">
            <a:extLst>
              <a:ext uri="{FF2B5EF4-FFF2-40B4-BE49-F238E27FC236}">
                <a16:creationId xmlns:a16="http://schemas.microsoft.com/office/drawing/2014/main" id="{7646A960-6C57-D641-9C6A-CB9B6AA7B7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55" y="4155896"/>
            <a:ext cx="744580" cy="722243"/>
          </a:xfrm>
          <a:prstGeom prst="rect">
            <a:avLst/>
          </a:prstGeom>
        </p:spPr>
      </p:pic>
      <p:sp>
        <p:nvSpPr>
          <p:cNvPr id="63" name="Text Placeholder 4"/>
          <p:cNvSpPr>
            <a:spLocks noGrp="1"/>
          </p:cNvSpPr>
          <p:nvPr>
            <p:ph type="body" sz="half" idx="10"/>
          </p:nvPr>
        </p:nvSpPr>
        <p:spPr>
          <a:xfrm>
            <a:off x="5122240" y="5283832"/>
            <a:ext cx="1945125" cy="483747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Recycled Organic Waste Procurement</a:t>
            </a:r>
          </a:p>
          <a:p>
            <a:endParaRPr lang="en-US" dirty="0"/>
          </a:p>
        </p:txBody>
      </p:sp>
      <p:pic>
        <p:nvPicPr>
          <p:cNvPr id="38" name="Picture 37" descr="chasing arrows recycling icon">
            <a:extLst>
              <a:ext uri="{FF2B5EF4-FFF2-40B4-BE49-F238E27FC236}">
                <a16:creationId xmlns:a16="http://schemas.microsoft.com/office/drawing/2014/main" id="{2DF8F648-8785-C349-AA86-EF994CC4E3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052" y="4243411"/>
            <a:ext cx="697780" cy="682158"/>
          </a:xfrm>
          <a:prstGeom prst="rect">
            <a:avLst/>
          </a:prstGeom>
        </p:spPr>
      </p:pic>
      <p:sp>
        <p:nvSpPr>
          <p:cNvPr id="62" name="Text Placeholder 4"/>
          <p:cNvSpPr>
            <a:spLocks noGrp="1"/>
          </p:cNvSpPr>
          <p:nvPr>
            <p:ph type="body" sz="half" idx="10"/>
          </p:nvPr>
        </p:nvSpPr>
        <p:spPr>
          <a:xfrm>
            <a:off x="3423600" y="5284005"/>
            <a:ext cx="1945125" cy="483747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Edible Food Recovery Program</a:t>
            </a:r>
          </a:p>
          <a:p>
            <a:endParaRPr lang="en-US" dirty="0"/>
          </a:p>
        </p:txBody>
      </p:sp>
      <p:pic>
        <p:nvPicPr>
          <p:cNvPr id="33" name="Picture 32" descr="apple">
            <a:extLst>
              <a:ext uri="{FF2B5EF4-FFF2-40B4-BE49-F238E27FC236}">
                <a16:creationId xmlns:a16="http://schemas.microsoft.com/office/drawing/2014/main" id="{C028E517-073E-8E46-9833-E9405C9202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018" y="4201543"/>
            <a:ext cx="713251" cy="754436"/>
          </a:xfrm>
          <a:prstGeom prst="rect">
            <a:avLst/>
          </a:prstGeom>
        </p:spPr>
      </p:pic>
      <p:sp>
        <p:nvSpPr>
          <p:cNvPr id="61" name="Text Placeholder 4"/>
          <p:cNvSpPr>
            <a:spLocks noGrp="1"/>
          </p:cNvSpPr>
          <p:nvPr>
            <p:ph type="body" sz="half" idx="10"/>
          </p:nvPr>
        </p:nvSpPr>
        <p:spPr>
          <a:xfrm>
            <a:off x="10108720" y="2816533"/>
            <a:ext cx="1945125" cy="483747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Education &amp; Outreach</a:t>
            </a:r>
          </a:p>
          <a:p>
            <a:endParaRPr lang="en-US" dirty="0"/>
          </a:p>
        </p:txBody>
      </p:sp>
      <p:pic>
        <p:nvPicPr>
          <p:cNvPr id="26" name="Picture 25" descr="person speaking">
            <a:extLst>
              <a:ext uri="{FF2B5EF4-FFF2-40B4-BE49-F238E27FC236}">
                <a16:creationId xmlns:a16="http://schemas.microsoft.com/office/drawing/2014/main" id="{EAB1DE41-EFD8-A641-A427-72B5A524845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245" y="1688165"/>
            <a:ext cx="735131" cy="619709"/>
          </a:xfrm>
          <a:prstGeom prst="rect">
            <a:avLst/>
          </a:prstGeom>
        </p:spPr>
      </p:pic>
      <p:sp>
        <p:nvSpPr>
          <p:cNvPr id="60" name="Text Placeholder 4"/>
          <p:cNvSpPr>
            <a:spLocks noGrp="1"/>
          </p:cNvSpPr>
          <p:nvPr>
            <p:ph type="body" sz="half" idx="10"/>
          </p:nvPr>
        </p:nvSpPr>
        <p:spPr>
          <a:xfrm>
            <a:off x="8512530" y="2839033"/>
            <a:ext cx="1945125" cy="483747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Waivers</a:t>
            </a:r>
            <a:endParaRPr lang="en-US" dirty="0"/>
          </a:p>
        </p:txBody>
      </p:sp>
      <p:pic>
        <p:nvPicPr>
          <p:cNvPr id="22" name="Picture 21" descr="check mark">
            <a:extLst>
              <a:ext uri="{FF2B5EF4-FFF2-40B4-BE49-F238E27FC236}">
                <a16:creationId xmlns:a16="http://schemas.microsoft.com/office/drawing/2014/main" id="{010795E2-D851-964E-B438-8A3AF5F6D7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675" y="1640960"/>
            <a:ext cx="782374" cy="785675"/>
          </a:xfrm>
          <a:prstGeom prst="rect">
            <a:avLst/>
          </a:prstGeom>
        </p:spPr>
      </p:pic>
      <p:sp>
        <p:nvSpPr>
          <p:cNvPr id="59" name="Text Placeholder 4"/>
          <p:cNvSpPr>
            <a:spLocks noGrp="1"/>
          </p:cNvSpPr>
          <p:nvPr>
            <p:ph type="body" sz="half" idx="10"/>
          </p:nvPr>
        </p:nvSpPr>
        <p:spPr>
          <a:xfrm>
            <a:off x="6902707" y="2803148"/>
            <a:ext cx="1945125" cy="483747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Contamination Minimization</a:t>
            </a:r>
          </a:p>
          <a:p>
            <a:endParaRPr lang="en-US" dirty="0"/>
          </a:p>
        </p:txBody>
      </p:sp>
      <p:pic>
        <p:nvPicPr>
          <p:cNvPr id="17" name="Picture 16" descr="contamination">
            <a:extLst>
              <a:ext uri="{FF2B5EF4-FFF2-40B4-BE49-F238E27FC236}">
                <a16:creationId xmlns:a16="http://schemas.microsoft.com/office/drawing/2014/main" id="{AD3E8BEC-5299-9A46-98AB-91C4EB55D29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63" t="40525" r="1"/>
          <a:stretch/>
        </p:blipFill>
        <p:spPr>
          <a:xfrm>
            <a:off x="7638885" y="1616595"/>
            <a:ext cx="580802" cy="687350"/>
          </a:xfrm>
          <a:prstGeom prst="rect">
            <a:avLst/>
          </a:prstGeom>
        </p:spPr>
      </p:pic>
      <p:sp>
        <p:nvSpPr>
          <p:cNvPr id="58" name="Text Placeholder 4"/>
          <p:cNvSpPr>
            <a:spLocks noGrp="1"/>
          </p:cNvSpPr>
          <p:nvPr>
            <p:ph type="body" sz="half" idx="10"/>
          </p:nvPr>
        </p:nvSpPr>
        <p:spPr>
          <a:xfrm>
            <a:off x="5151924" y="2803148"/>
            <a:ext cx="1945125" cy="483747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Hauler Program</a:t>
            </a:r>
          </a:p>
          <a:p>
            <a:endParaRPr lang="en-US" dirty="0"/>
          </a:p>
        </p:txBody>
      </p:sp>
      <p:pic>
        <p:nvPicPr>
          <p:cNvPr id="29" name="Picture 28" descr="waste hauler truck">
            <a:extLst>
              <a:ext uri="{FF2B5EF4-FFF2-40B4-BE49-F238E27FC236}">
                <a16:creationId xmlns:a16="http://schemas.microsoft.com/office/drawing/2014/main" id="{A2846232-9173-6D43-8F48-A3F524838D8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26" y="1719849"/>
            <a:ext cx="922117" cy="654570"/>
          </a:xfrm>
          <a:prstGeom prst="rect">
            <a:avLst/>
          </a:prstGeom>
        </p:spPr>
      </p:pic>
      <p:sp>
        <p:nvSpPr>
          <p:cNvPr id="57" name="Text Placeholder 4"/>
          <p:cNvSpPr>
            <a:spLocks noGrp="1"/>
          </p:cNvSpPr>
          <p:nvPr>
            <p:ph type="body" sz="half" idx="10"/>
          </p:nvPr>
        </p:nvSpPr>
        <p:spPr>
          <a:xfrm>
            <a:off x="3398354" y="2792094"/>
            <a:ext cx="1945125" cy="483747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Organic Collection Services</a:t>
            </a:r>
          </a:p>
          <a:p>
            <a:endParaRPr lang="en-US" dirty="0"/>
          </a:p>
        </p:txBody>
      </p:sp>
      <p:pic>
        <p:nvPicPr>
          <p:cNvPr id="13" name="Picture 12" descr="curbside container">
            <a:extLst>
              <a:ext uri="{FF2B5EF4-FFF2-40B4-BE49-F238E27FC236}">
                <a16:creationId xmlns:a16="http://schemas.microsoft.com/office/drawing/2014/main" id="{6FCACD36-E0B3-EE46-AB5A-07E3721AC33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088" y="1677899"/>
            <a:ext cx="619653" cy="738470"/>
          </a:xfrm>
          <a:prstGeom prst="rect">
            <a:avLst/>
          </a:prstGeom>
        </p:spPr>
      </p:pic>
      <p:sp>
        <p:nvSpPr>
          <p:cNvPr id="55" name="Text Placeholder 4"/>
          <p:cNvSpPr>
            <a:spLocks noGrp="1"/>
          </p:cNvSpPr>
          <p:nvPr>
            <p:ph type="body" sz="half" idx="10"/>
          </p:nvPr>
        </p:nvSpPr>
        <p:spPr>
          <a:xfrm>
            <a:off x="5728373" y="408011"/>
            <a:ext cx="4544567" cy="483747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Recordkeeping Requirements: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0"/>
          </p:nvPr>
        </p:nvSpPr>
        <p:spPr>
          <a:xfrm>
            <a:off x="276668" y="5284005"/>
            <a:ext cx="3500854" cy="483747"/>
          </a:xfrm>
        </p:spPr>
        <p:txBody>
          <a:bodyPr>
            <a:noAutofit/>
          </a:bodyPr>
          <a:lstStyle/>
          <a:p>
            <a:r>
              <a:rPr lang="en-US" b="1" dirty="0"/>
              <a:t>Maintain Records and Report to CalRecycle</a:t>
            </a:r>
          </a:p>
          <a:p>
            <a:endParaRPr lang="en-US" dirty="0"/>
          </a:p>
        </p:txBody>
      </p:sp>
      <p:grpSp>
        <p:nvGrpSpPr>
          <p:cNvPr id="8" name="Group 7" descr="decorative background figure"/>
          <p:cNvGrpSpPr/>
          <p:nvPr/>
        </p:nvGrpSpPr>
        <p:grpSpPr>
          <a:xfrm>
            <a:off x="573374" y="2548518"/>
            <a:ext cx="2273300" cy="1968500"/>
            <a:chOff x="796658" y="2548518"/>
            <a:chExt cx="2273300" cy="1968500"/>
          </a:xfrm>
        </p:grpSpPr>
        <p:pic>
          <p:nvPicPr>
            <p:cNvPr id="9" name="Picture 8" descr="clipboard">
              <a:extLst>
                <a:ext uri="{FF2B5EF4-FFF2-40B4-BE49-F238E27FC236}">
                  <a16:creationId xmlns:a16="http://schemas.microsoft.com/office/drawing/2014/main" id="{8CB0D924-6885-B847-9782-07EFB834D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658" y="2548518"/>
              <a:ext cx="2273300" cy="1968500"/>
            </a:xfrm>
            <a:prstGeom prst="rect">
              <a:avLst/>
            </a:prstGeom>
          </p:spPr>
        </p:pic>
        <p:pic>
          <p:nvPicPr>
            <p:cNvPr id="10" name="Picture 9" descr="clipboard">
              <a:extLst>
                <a:ext uri="{FF2B5EF4-FFF2-40B4-BE49-F238E27FC236}">
                  <a16:creationId xmlns:a16="http://schemas.microsoft.com/office/drawing/2014/main" id="{46DC0FEE-9696-D842-A27C-8B5F95DAB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2309" y="2963833"/>
              <a:ext cx="821998" cy="1137871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cap="small" dirty="0">
                <a:solidFill>
                  <a:srgbClr val="0989B1"/>
                </a:solidFill>
                <a:latin typeface="Arial Black" panose="020B0A04020102020204" pitchFamily="34" charset="0"/>
              </a:rPr>
              <a:t>SB 1383 in Action</a:t>
            </a:r>
            <a:br>
              <a:rPr lang="en-US" cap="small" dirty="0">
                <a:solidFill>
                  <a:srgbClr val="0989B1"/>
                </a:solidFill>
                <a:latin typeface="Arial Black" panose="020B0A04020102020204" pitchFamily="34" charset="0"/>
              </a:rPr>
            </a:br>
            <a:r>
              <a:rPr lang="en-US" cap="small" dirty="0">
                <a:solidFill>
                  <a:srgbClr val="0989B1"/>
                </a:solidFill>
              </a:rPr>
              <a:t>Jurisdiction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4478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half" idx="14"/>
          </p:nvPr>
        </p:nvSpPr>
        <p:spPr>
          <a:xfrm>
            <a:off x="9593179" y="2372244"/>
            <a:ext cx="2598821" cy="3944189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If Violations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Issue Notices of Violation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May Authorize Corrective Action Plan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Allows up to 24 months to address barriers outside of a jurisdiction’s control</a:t>
            </a:r>
          </a:p>
          <a:p>
            <a:endParaRPr lang="en-US" dirty="0"/>
          </a:p>
        </p:txBody>
      </p:sp>
      <p:pic>
        <p:nvPicPr>
          <p:cNvPr id="29" name="Picture 28" descr="writing paper">
            <a:extLst>
              <a:ext uri="{FF2B5EF4-FFF2-40B4-BE49-F238E27FC236}">
                <a16:creationId xmlns:a16="http://schemas.microsoft.com/office/drawing/2014/main" id="{669CD15D-7514-7F45-8D1F-69F8AEFA15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7"/>
          <a:stretch/>
        </p:blipFill>
        <p:spPr>
          <a:xfrm>
            <a:off x="10562124" y="962675"/>
            <a:ext cx="532612" cy="766546"/>
          </a:xfrm>
          <a:prstGeom prst="rect">
            <a:avLst/>
          </a:prstGeom>
        </p:spPr>
      </p:pic>
      <p:sp>
        <p:nvSpPr>
          <p:cNvPr id="24" name="Text Placeholder 23"/>
          <p:cNvSpPr>
            <a:spLocks noGrp="1"/>
          </p:cNvSpPr>
          <p:nvPr>
            <p:ph type="body" sz="half" idx="13"/>
          </p:nvPr>
        </p:nvSpPr>
        <p:spPr>
          <a:xfrm>
            <a:off x="7026442" y="2372244"/>
            <a:ext cx="2566737" cy="340092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Oversee and Monitor for Compliance </a:t>
            </a:r>
          </a:p>
          <a:p>
            <a:r>
              <a:rPr lang="en-US" dirty="0">
                <a:solidFill>
                  <a:schemeClr val="bg1"/>
                </a:solidFill>
              </a:rPr>
              <a:t>Jurisdiction Review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Conduct joint inspections with jurisdictions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Review Implementation Record</a:t>
            </a:r>
          </a:p>
          <a:p>
            <a:endParaRPr lang="en-US" dirty="0"/>
          </a:p>
        </p:txBody>
      </p:sp>
      <p:pic>
        <p:nvPicPr>
          <p:cNvPr id="28" name="Picture 27" descr="inspector with clipboard">
            <a:extLst>
              <a:ext uri="{FF2B5EF4-FFF2-40B4-BE49-F238E27FC236}">
                <a16:creationId xmlns:a16="http://schemas.microsoft.com/office/drawing/2014/main" id="{E8762F0A-9F0A-7A4C-9723-10C29DEB71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133" y="939401"/>
            <a:ext cx="770441" cy="813094"/>
          </a:xfrm>
          <a:prstGeom prst="rect">
            <a:avLst/>
          </a:prstGeom>
        </p:spPr>
      </p:pic>
      <p:sp>
        <p:nvSpPr>
          <p:cNvPr id="23" name="Text Placeholder 22"/>
          <p:cNvSpPr>
            <a:spLocks noGrp="1"/>
          </p:cNvSpPr>
          <p:nvPr>
            <p:ph type="body" sz="half" idx="12"/>
          </p:nvPr>
        </p:nvSpPr>
        <p:spPr>
          <a:xfrm>
            <a:off x="4026568" y="2372244"/>
            <a:ext cx="2791327" cy="340092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Authorize Waivers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Low Population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Rural Areas</a:t>
            </a:r>
          </a:p>
          <a:p>
            <a:r>
              <a:rPr lang="en-US" dirty="0"/>
              <a:t>Emergency Circumstances</a:t>
            </a:r>
          </a:p>
          <a:p>
            <a:r>
              <a:rPr lang="en-US" dirty="0"/>
              <a:t>Oversee and Monitor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State Agencies and Facilities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Local Education Agencies</a:t>
            </a:r>
          </a:p>
          <a:p>
            <a:endParaRPr lang="en-US" dirty="0"/>
          </a:p>
        </p:txBody>
      </p:sp>
      <p:pic>
        <p:nvPicPr>
          <p:cNvPr id="30" name="Picture 29" descr="check list">
            <a:extLst>
              <a:ext uri="{FF2B5EF4-FFF2-40B4-BE49-F238E27FC236}">
                <a16:creationId xmlns:a16="http://schemas.microsoft.com/office/drawing/2014/main" id="{9E1874D6-78DD-0040-8D65-5EE19175F4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519" y="939401"/>
            <a:ext cx="618296" cy="742903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4207015" y="82968"/>
            <a:ext cx="7187703" cy="690390"/>
          </a:xfrm>
        </p:spPr>
        <p:txBody>
          <a:bodyPr>
            <a:normAutofit/>
          </a:bodyPr>
          <a:lstStyle/>
          <a:p>
            <a:r>
              <a:rPr lang="en-US" cap="small" dirty="0">
                <a:latin typeface="Arial Black" panose="020B0A04020102020204" pitchFamily="34" charset="0"/>
              </a:rPr>
              <a:t>CalRecycle Oversight (Begins in 2022)</a:t>
            </a:r>
          </a:p>
          <a:p>
            <a:endParaRPr lang="en-US" dirty="0"/>
          </a:p>
        </p:txBody>
      </p:sp>
      <p:pic>
        <p:nvPicPr>
          <p:cNvPr id="18" name="Picture 17" descr="CalRecycle logo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00" y="4084402"/>
            <a:ext cx="2501587" cy="1790476"/>
          </a:xfrm>
          <a:prstGeom prst="rect">
            <a:avLst/>
          </a:prstGeom>
        </p:spPr>
      </p:pic>
      <p:grpSp>
        <p:nvGrpSpPr>
          <p:cNvPr id="15" name="Group 14" descr="government icon"/>
          <p:cNvGrpSpPr/>
          <p:nvPr/>
        </p:nvGrpSpPr>
        <p:grpSpPr>
          <a:xfrm>
            <a:off x="848953" y="79158"/>
            <a:ext cx="2356284" cy="2356284"/>
            <a:chOff x="6097905" y="4180311"/>
            <a:chExt cx="1224080" cy="1224080"/>
          </a:xfrm>
        </p:grpSpPr>
        <p:sp>
          <p:nvSpPr>
            <p:cNvPr id="16" name="Oval 15" descr="background decorative figure"/>
            <p:cNvSpPr/>
            <p:nvPr/>
          </p:nvSpPr>
          <p:spPr>
            <a:xfrm>
              <a:off x="6097905" y="4180311"/>
              <a:ext cx="1224080" cy="1224080"/>
            </a:xfrm>
            <a:prstGeom prst="ellipse">
              <a:avLst/>
            </a:prstGeom>
            <a:solidFill>
              <a:srgbClr val="0A4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 descr="government icon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0506" y="4464584"/>
              <a:ext cx="623491" cy="597613"/>
            </a:xfrm>
            <a:prstGeom prst="rect">
              <a:avLst/>
            </a:prstGeom>
          </p:spPr>
        </p:pic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85066" y="2107579"/>
            <a:ext cx="3500854" cy="1600200"/>
          </a:xfrm>
        </p:spPr>
        <p:txBody>
          <a:bodyPr>
            <a:normAutofit/>
          </a:bodyPr>
          <a:lstStyle/>
          <a:p>
            <a:pPr algn="ctr"/>
            <a:r>
              <a:rPr lang="en-US" sz="4000" cap="small" dirty="0"/>
              <a:t>State Enforcement</a:t>
            </a:r>
          </a:p>
        </p:txBody>
      </p:sp>
    </p:spTree>
    <p:extLst>
      <p:ext uri="{BB962C8B-B14F-4D97-AF65-F5344CB8AC3E}">
        <p14:creationId xmlns:p14="http://schemas.microsoft.com/office/powerpoint/2010/main" val="1648160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278556" y="1396091"/>
            <a:ext cx="3657600" cy="2027327"/>
            <a:chOff x="1705158" y="1656865"/>
            <a:chExt cx="3657600" cy="2027327"/>
          </a:xfrm>
        </p:grpSpPr>
        <p:sp>
          <p:nvSpPr>
            <p:cNvPr id="10" name="Rectangle 9"/>
            <p:cNvSpPr/>
            <p:nvPr/>
          </p:nvSpPr>
          <p:spPr>
            <a:xfrm>
              <a:off x="1705158" y="1656865"/>
              <a:ext cx="3657600" cy="201168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7" descr="inspector with clipboard">
              <a:extLst>
                <a:ext uri="{FF2B5EF4-FFF2-40B4-BE49-F238E27FC236}">
                  <a16:creationId xmlns:a16="http://schemas.microsoft.com/office/drawing/2014/main" id="{CF5C6EF3-CFD9-394C-AD9D-D182F8D3CB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2466" y="1861485"/>
              <a:ext cx="1039719" cy="109728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705158" y="2976306"/>
              <a:ext cx="3657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Mandatory Organics Disposal Reduction Ordinance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164145" y="1405008"/>
            <a:ext cx="3721553" cy="2011680"/>
            <a:chOff x="5999966" y="1656865"/>
            <a:chExt cx="3721553" cy="2011680"/>
          </a:xfrm>
        </p:grpSpPr>
        <p:sp>
          <p:nvSpPr>
            <p:cNvPr id="16" name="Rectangle 15"/>
            <p:cNvSpPr/>
            <p:nvPr/>
          </p:nvSpPr>
          <p:spPr>
            <a:xfrm>
              <a:off x="6063919" y="1656865"/>
              <a:ext cx="3657600" cy="201168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" name="Picture 5" descr="writing paper">
              <a:extLst>
                <a:ext uri="{FF2B5EF4-FFF2-40B4-BE49-F238E27FC236}">
                  <a16:creationId xmlns:a16="http://schemas.microsoft.com/office/drawing/2014/main" id="{83BC3214-2A28-C247-A233-43D9DA501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8617" y="1852568"/>
              <a:ext cx="1131216" cy="109728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999966" y="2949848"/>
              <a:ext cx="3657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Franchise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Agreement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76925" y="3683436"/>
            <a:ext cx="3659232" cy="2012016"/>
            <a:chOff x="6063919" y="3998407"/>
            <a:chExt cx="3659232" cy="2012016"/>
          </a:xfrm>
        </p:grpSpPr>
        <p:sp>
          <p:nvSpPr>
            <p:cNvPr id="15" name="Rectangle 14"/>
            <p:cNvSpPr/>
            <p:nvPr/>
          </p:nvSpPr>
          <p:spPr>
            <a:xfrm>
              <a:off x="6063919" y="3998407"/>
              <a:ext cx="3657600" cy="201168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" name="Picture 8" descr="apple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5197" y="4210628"/>
              <a:ext cx="1037380" cy="109728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6065550" y="5302537"/>
              <a:ext cx="3657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Food Recovery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Agreement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228098" y="3684553"/>
            <a:ext cx="3673558" cy="2011680"/>
            <a:chOff x="1689200" y="3989354"/>
            <a:chExt cx="3673558" cy="2011680"/>
          </a:xfrm>
        </p:grpSpPr>
        <p:sp>
          <p:nvSpPr>
            <p:cNvPr id="14" name="Rectangle 13"/>
            <p:cNvSpPr/>
            <p:nvPr/>
          </p:nvSpPr>
          <p:spPr>
            <a:xfrm>
              <a:off x="1705158" y="3989354"/>
              <a:ext cx="3657600" cy="201168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6" descr="chasing arrows recycling icon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5407" y="4249886"/>
              <a:ext cx="1122409" cy="109728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689200" y="5280791"/>
              <a:ext cx="3657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Procurement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Policy</a:t>
              </a:r>
            </a:p>
          </p:txBody>
        </p:sp>
      </p:grpSp>
      <p:sp>
        <p:nvSpPr>
          <p:cNvPr id="26" name="Rectangle 25"/>
          <p:cNvSpPr/>
          <p:nvPr/>
        </p:nvSpPr>
        <p:spPr>
          <a:xfrm>
            <a:off x="0" y="0"/>
            <a:ext cx="12192000" cy="100584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23757"/>
            <a:ext cx="12161520" cy="98208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  Model Implementation Tools</a:t>
            </a:r>
          </a:p>
        </p:txBody>
      </p:sp>
    </p:spTree>
    <p:extLst>
      <p:ext uri="{BB962C8B-B14F-4D97-AF65-F5344CB8AC3E}">
        <p14:creationId xmlns:p14="http://schemas.microsoft.com/office/powerpoint/2010/main" val="2382871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D75200C-B6CD-47DD-95FD-BD26E4299261}"/>
              </a:ext>
            </a:extLst>
          </p:cNvPr>
          <p:cNvSpPr/>
          <p:nvPr/>
        </p:nvSpPr>
        <p:spPr>
          <a:xfrm>
            <a:off x="0" y="0"/>
            <a:ext cx="12192000" cy="100584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Model Signage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04D864-896F-4331-B14F-D5337AAF2DC5}"/>
              </a:ext>
            </a:extLst>
          </p:cNvPr>
          <p:cNvSpPr txBox="1"/>
          <p:nvPr/>
        </p:nvSpPr>
        <p:spPr>
          <a:xfrm>
            <a:off x="9179626" y="1005840"/>
            <a:ext cx="30123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Signage for AB 827 (2019) and SB </a:t>
            </a:r>
            <a:r>
              <a:rPr lang="en-US" sz="2400" dirty="0">
                <a:solidFill>
                  <a:prstClr val="black"/>
                </a:solidFill>
                <a:cs typeface="Arial" panose="020B0604020202020204" pitchFamily="34" charset="0"/>
              </a:rPr>
              <a:t>1383: </a:t>
            </a:r>
            <a:r>
              <a:rPr lang="en-US" sz="2400" dirty="0">
                <a:solidFill>
                  <a:prstClr val="black"/>
                </a:solidFill>
                <a:cs typeface="Arial" panose="020B0604020202020204" pitchFamily="34" charset="0"/>
                <a:hlinkClick r:id="rId3"/>
              </a:rPr>
              <a:t>https://www.calrecycle.ca.gov/Recycle/Commercial/Organics/PRToolkit</a:t>
            </a:r>
            <a:r>
              <a:rPr lang="en-US" sz="2400" dirty="0" smtClean="0">
                <a:solidFill>
                  <a:prstClr val="black"/>
                </a:solidFill>
                <a:cs typeface="Arial" panose="020B0604020202020204" pitchFamily="34" charset="0"/>
                <a:hlinkClick r:id="rId3"/>
              </a:rPr>
              <a:t>/</a:t>
            </a:r>
            <a:r>
              <a:rPr lang="en-US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</a:p>
          <a:p>
            <a:pPr lvl="0"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en-US" sz="2400" dirty="0" smtClean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Left: Sample signage for a 2-container service (green/gray)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005840"/>
            <a:ext cx="4529557" cy="58521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9556" y="1005840"/>
            <a:ext cx="4500573" cy="58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837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0" y="-15874"/>
            <a:ext cx="10515600" cy="875684"/>
          </a:xfrm>
          <a:solidFill>
            <a:srgbClr val="65A050"/>
          </a:solidFill>
        </p:spPr>
        <p:txBody>
          <a:bodyPr>
            <a:normAutofit/>
          </a:bodyPr>
          <a:lstStyle/>
          <a:p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Statewide Public Education Campaign</a:t>
            </a:r>
          </a:p>
        </p:txBody>
      </p:sp>
      <p:graphicFrame>
        <p:nvGraphicFramePr>
          <p:cNvPr id="3" name="Content Placeholder 2" descr="Goals: Increase recycling rate; clean up the recycling system; and make organics recycling routine&#10;Deliverables: research; messaging and branding; translation; and assistance to jurisdictions&#10;Funding: three year contract up to 15.9 million dollars" title="Goals, Deliverables and funding for education campaign"/>
          <p:cNvGraphicFramePr>
            <a:graphicFrameLocks noGrp="1"/>
          </p:cNvGraphicFramePr>
          <p:nvPr>
            <p:ph idx="1"/>
          </p:nvPr>
        </p:nvGraphicFramePr>
        <p:xfrm>
          <a:off x="455613" y="1309688"/>
          <a:ext cx="10515600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2781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00324" y="3019647"/>
            <a:ext cx="2834452" cy="588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330582" y="3080056"/>
            <a:ext cx="6789" cy="218290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64905"/>
            <a:ext cx="10515600" cy="822324"/>
          </a:xfrm>
        </p:spPr>
        <p:txBody>
          <a:bodyPr/>
          <a:lstStyle/>
          <a:p>
            <a:r>
              <a:rPr lang="en-US" dirty="0"/>
              <a:t>SB 1383 Key Implementation Dates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715CB54E-4EA5-4DEF-BD81-3F7E344B2703}"/>
              </a:ext>
            </a:extLst>
          </p:cNvPr>
          <p:cNvSpPr txBox="1">
            <a:spLocks/>
          </p:cNvSpPr>
          <p:nvPr/>
        </p:nvSpPr>
        <p:spPr>
          <a:xfrm>
            <a:off x="420296" y="5373721"/>
            <a:ext cx="2025650" cy="5426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chemeClr val="tx1"/>
                </a:solidFill>
              </a:rPr>
              <a:t>2016-2019</a:t>
            </a:r>
          </a:p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25"/>
          </p:nvPr>
        </p:nvSpPr>
        <p:spPr>
          <a:xfrm>
            <a:off x="179777" y="3168787"/>
            <a:ext cx="1820547" cy="81313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4F7D3F"/>
                </a:solidFill>
              </a:rPr>
              <a:t>September 2016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SB 1383 Adopted</a:t>
            </a: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27"/>
          </p:nvPr>
        </p:nvSpPr>
        <p:spPr>
          <a:xfrm>
            <a:off x="1713637" y="1194063"/>
            <a:ext cx="2756763" cy="54265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65D78"/>
                </a:solidFill>
              </a:rPr>
              <a:t>Jan. 2019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731969" y="1555902"/>
            <a:ext cx="2521099" cy="819771"/>
          </a:xfrm>
        </p:spPr>
        <p:txBody>
          <a:bodyPr>
            <a:noAutofit/>
          </a:bodyPr>
          <a:lstStyle/>
          <a:p>
            <a:r>
              <a:rPr lang="en-US" dirty="0"/>
              <a:t>Two Years of Informal Rulemaking Ends. Formal Rulemaking Begins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/>
          </p:nvPr>
        </p:nvSpPr>
        <p:spPr>
          <a:xfrm>
            <a:off x="3276748" y="2745338"/>
            <a:ext cx="2521523" cy="54265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Summer/Fall 2020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9990141" y="2805625"/>
            <a:ext cx="2293841" cy="802912"/>
          </a:xfrm>
        </p:spPr>
        <p:txBody>
          <a:bodyPr>
            <a:noAutofit/>
          </a:bodyPr>
          <a:lstStyle/>
          <a:p>
            <a:r>
              <a:rPr lang="en-US" dirty="0"/>
              <a:t>20% Increase in Edible Food Recovery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3"/>
          </p:nvPr>
        </p:nvSpPr>
        <p:spPr>
          <a:xfrm>
            <a:off x="9990141" y="1577567"/>
            <a:ext cx="1977990" cy="578367"/>
          </a:xfrm>
        </p:spPr>
        <p:txBody>
          <a:bodyPr>
            <a:noAutofit/>
          </a:bodyPr>
          <a:lstStyle/>
          <a:p>
            <a:r>
              <a:rPr lang="en-US" dirty="0"/>
              <a:t>75% Reduction in Organics Disposal</a:t>
            </a:r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31"/>
          </p:nvPr>
        </p:nvSpPr>
        <p:spPr>
          <a:xfrm>
            <a:off x="9931373" y="1135569"/>
            <a:ext cx="2095527" cy="54265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4F7D3F"/>
                </a:solidFill>
              </a:rPr>
              <a:t>January 1, 2025</a:t>
            </a:r>
          </a:p>
        </p:txBody>
      </p:sp>
      <p:sp>
        <p:nvSpPr>
          <p:cNvPr id="46" name="Text Placeholder 13">
            <a:extLst>
              <a:ext uri="{FF2B5EF4-FFF2-40B4-BE49-F238E27FC236}">
                <a16:creationId xmlns:a16="http://schemas.microsoft.com/office/drawing/2014/main" id="{2C541384-94EE-430F-898B-BC9DFAFF2E08}"/>
              </a:ext>
            </a:extLst>
          </p:cNvPr>
          <p:cNvSpPr txBox="1">
            <a:spLocks/>
          </p:cNvSpPr>
          <p:nvPr/>
        </p:nvSpPr>
        <p:spPr>
          <a:xfrm>
            <a:off x="9660141" y="5373721"/>
            <a:ext cx="2025650" cy="5426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/>
              <a:t>2025</a:t>
            </a:r>
          </a:p>
          <a:p>
            <a:pPr algn="ctr"/>
            <a:endParaRPr lang="en-US" sz="2800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2"/>
          </p:nvPr>
        </p:nvSpPr>
        <p:spPr>
          <a:xfrm>
            <a:off x="8549590" y="4234679"/>
            <a:ext cx="2645302" cy="986762"/>
          </a:xfrm>
        </p:spPr>
        <p:txBody>
          <a:bodyPr>
            <a:normAutofit/>
          </a:bodyPr>
          <a:lstStyle/>
          <a:p>
            <a:r>
              <a:rPr lang="en-US" dirty="0"/>
              <a:t>Regulations Require Local Governments to Take Enforcement</a:t>
            </a:r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30"/>
          </p:nvPr>
        </p:nvSpPr>
        <p:spPr>
          <a:xfrm>
            <a:off x="8413873" y="3891105"/>
            <a:ext cx="2781019" cy="54265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BE5318"/>
                </a:solidFill>
              </a:rPr>
              <a:t>Jan. 1, 2024</a:t>
            </a:r>
          </a:p>
        </p:txBody>
      </p:sp>
      <p:sp>
        <p:nvSpPr>
          <p:cNvPr id="45" name="Text Placeholder 13">
            <a:extLst>
              <a:ext uri="{FF2B5EF4-FFF2-40B4-BE49-F238E27FC236}">
                <a16:creationId xmlns:a16="http://schemas.microsoft.com/office/drawing/2014/main" id="{1BACD475-6B91-40A7-A63F-FF5DF23910B0}"/>
              </a:ext>
            </a:extLst>
          </p:cNvPr>
          <p:cNvSpPr txBox="1">
            <a:spLocks/>
          </p:cNvSpPr>
          <p:nvPr/>
        </p:nvSpPr>
        <p:spPr>
          <a:xfrm>
            <a:off x="8150844" y="5392608"/>
            <a:ext cx="2025650" cy="5426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/>
              <a:t>2024</a:t>
            </a:r>
          </a:p>
          <a:p>
            <a:pPr algn="ctr"/>
            <a:endParaRPr lang="en-US" sz="2800" dirty="0"/>
          </a:p>
        </p:txBody>
      </p:sp>
      <p:sp>
        <p:nvSpPr>
          <p:cNvPr id="44" name="Text Placeholder 13">
            <a:extLst>
              <a:ext uri="{FF2B5EF4-FFF2-40B4-BE49-F238E27FC236}">
                <a16:creationId xmlns:a16="http://schemas.microsoft.com/office/drawing/2014/main" id="{402841A4-F7A8-49DF-8BA0-6D2B27A27CF0}"/>
              </a:ext>
            </a:extLst>
          </p:cNvPr>
          <p:cNvSpPr txBox="1">
            <a:spLocks/>
          </p:cNvSpPr>
          <p:nvPr/>
        </p:nvSpPr>
        <p:spPr>
          <a:xfrm>
            <a:off x="6767413" y="5383165"/>
            <a:ext cx="2025650" cy="5426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/>
              <a:t>2023</a:t>
            </a:r>
          </a:p>
          <a:p>
            <a:pPr algn="ctr"/>
            <a:endParaRPr lang="en-US" sz="2800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8"/>
          </p:nvPr>
        </p:nvSpPr>
        <p:spPr>
          <a:xfrm>
            <a:off x="5644486" y="2627961"/>
            <a:ext cx="2338846" cy="1090137"/>
          </a:xfrm>
        </p:spPr>
        <p:txBody>
          <a:bodyPr>
            <a:noAutofit/>
          </a:bodyPr>
          <a:lstStyle/>
          <a:p>
            <a:r>
              <a:rPr lang="en-US" dirty="0"/>
              <a:t>Regulations Take Effect and State Enforcement Begins</a:t>
            </a: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29"/>
          </p:nvPr>
        </p:nvSpPr>
        <p:spPr>
          <a:xfrm>
            <a:off x="5543001" y="2143552"/>
            <a:ext cx="2584999" cy="54265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Jan. 1</a:t>
            </a:r>
            <a:r>
              <a:rPr lang="en-US" b="1">
                <a:solidFill>
                  <a:srgbClr val="C00000"/>
                </a:solidFill>
              </a:rPr>
              <a:t>, 2022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3" name="Text Placeholder 13">
            <a:extLst>
              <a:ext uri="{FF2B5EF4-FFF2-40B4-BE49-F238E27FC236}">
                <a16:creationId xmlns:a16="http://schemas.microsoft.com/office/drawing/2014/main" id="{D3A1588A-8811-4C31-A915-81698890B74E}"/>
              </a:ext>
            </a:extLst>
          </p:cNvPr>
          <p:cNvSpPr txBox="1">
            <a:spLocks/>
          </p:cNvSpPr>
          <p:nvPr/>
        </p:nvSpPr>
        <p:spPr>
          <a:xfrm>
            <a:off x="5298395" y="5373721"/>
            <a:ext cx="2025650" cy="5426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/>
              <a:t>2022</a:t>
            </a:r>
          </a:p>
          <a:p>
            <a:pPr algn="ctr"/>
            <a:endParaRPr lang="en-US" sz="2800" dirty="0"/>
          </a:p>
        </p:txBody>
      </p:sp>
      <p:sp>
        <p:nvSpPr>
          <p:cNvPr id="42" name="Text Placeholder 13">
            <a:extLst>
              <a:ext uri="{FF2B5EF4-FFF2-40B4-BE49-F238E27FC236}">
                <a16:creationId xmlns:a16="http://schemas.microsoft.com/office/drawing/2014/main" id="{EEAF4AE0-F1B6-4C0D-B71F-006E139ECB1E}"/>
              </a:ext>
            </a:extLst>
          </p:cNvPr>
          <p:cNvSpPr txBox="1">
            <a:spLocks/>
          </p:cNvSpPr>
          <p:nvPr/>
        </p:nvSpPr>
        <p:spPr>
          <a:xfrm>
            <a:off x="3821951" y="5392608"/>
            <a:ext cx="2025650" cy="5426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chemeClr val="tx1"/>
                </a:solidFill>
              </a:rPr>
              <a:t>2021</a:t>
            </a:r>
          </a:p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28"/>
          </p:nvPr>
        </p:nvSpPr>
        <p:spPr>
          <a:xfrm>
            <a:off x="2636181" y="3729784"/>
            <a:ext cx="2731641" cy="362037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4F7D3F"/>
                </a:solidFill>
              </a:rPr>
              <a:t>Jan. 1, 2020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0"/>
          </p:nvPr>
        </p:nvSpPr>
        <p:spPr>
          <a:xfrm>
            <a:off x="2745871" y="4110708"/>
            <a:ext cx="2621951" cy="713575"/>
          </a:xfrm>
          <a:solidFill>
            <a:srgbClr val="008000"/>
          </a:solidFill>
        </p:spPr>
        <p:txBody>
          <a:bodyPr>
            <a:noAutofit/>
          </a:bodyPr>
          <a:lstStyle/>
          <a:p>
            <a:r>
              <a:rPr lang="en-US" dirty="0"/>
              <a:t>50 Percent Reduction in Organic Waste Disposal</a:t>
            </a:r>
          </a:p>
        </p:txBody>
      </p:sp>
      <p:sp>
        <p:nvSpPr>
          <p:cNvPr id="41" name="Text Placeholder 13">
            <a:extLst>
              <a:ext uri="{FF2B5EF4-FFF2-40B4-BE49-F238E27FC236}">
                <a16:creationId xmlns:a16="http://schemas.microsoft.com/office/drawing/2014/main" id="{9F063D3A-D438-4751-B0E8-87D9D759595D}"/>
              </a:ext>
            </a:extLst>
          </p:cNvPr>
          <p:cNvSpPr txBox="1">
            <a:spLocks/>
          </p:cNvSpPr>
          <p:nvPr/>
        </p:nvSpPr>
        <p:spPr>
          <a:xfrm>
            <a:off x="2352933" y="5379682"/>
            <a:ext cx="2025650" cy="5426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chemeClr val="tx1"/>
                </a:solidFill>
              </a:rPr>
              <a:t>2020</a:t>
            </a:r>
          </a:p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11826" y="3141073"/>
            <a:ext cx="189983" cy="2080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38469" y="3080056"/>
            <a:ext cx="1839007" cy="61142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9"/>
          </p:nvPr>
        </p:nvSpPr>
        <p:spPr>
          <a:xfrm>
            <a:off x="3405248" y="3065854"/>
            <a:ext cx="1763317" cy="710136"/>
          </a:xfrm>
        </p:spPr>
        <p:txBody>
          <a:bodyPr>
            <a:normAutofit/>
          </a:bodyPr>
          <a:lstStyle/>
          <a:p>
            <a:r>
              <a:rPr lang="en-US" dirty="0"/>
              <a:t>Regulations Adopted</a:t>
            </a:r>
          </a:p>
        </p:txBody>
      </p:sp>
    </p:spTree>
    <p:extLst>
      <p:ext uri="{BB962C8B-B14F-4D97-AF65-F5344CB8AC3E}">
        <p14:creationId xmlns:p14="http://schemas.microsoft.com/office/powerpoint/2010/main" val="15417506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914400"/>
          </a:xfrm>
          <a:solidFill>
            <a:srgbClr val="65A050"/>
          </a:solidFill>
        </p:spPr>
        <p:txBody>
          <a:bodyPr tIns="365760">
            <a:noAutofit/>
          </a:bodyPr>
          <a:lstStyle/>
          <a:p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Market Development Opportunities</a:t>
            </a:r>
            <a:r>
              <a:rPr lang="en-US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000" dirty="0"/>
          </a:p>
        </p:txBody>
      </p:sp>
      <p:grpSp>
        <p:nvGrpSpPr>
          <p:cNvPr id="6" name="Group 5" descr="Greenhosue gas grant and loan programs&#10;recycling market development zone program&#10;partnership with the governor's office of business and economic development" title="text boxes"/>
          <p:cNvGrpSpPr/>
          <p:nvPr/>
        </p:nvGrpSpPr>
        <p:grpSpPr>
          <a:xfrm>
            <a:off x="348055" y="1658224"/>
            <a:ext cx="5021419" cy="3730499"/>
            <a:chOff x="7148154" y="1401279"/>
            <a:chExt cx="5453464" cy="4272704"/>
          </a:xfrm>
        </p:grpSpPr>
        <p:sp>
          <p:nvSpPr>
            <p:cNvPr id="9" name="Rectangle 8"/>
            <p:cNvSpPr/>
            <p:nvPr/>
          </p:nvSpPr>
          <p:spPr>
            <a:xfrm>
              <a:off x="7148154" y="4397108"/>
              <a:ext cx="5088662" cy="1276875"/>
            </a:xfrm>
            <a:prstGeom prst="rect">
              <a:avLst/>
            </a:prstGeom>
            <a:solidFill>
              <a:srgbClr val="355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148154" y="2920595"/>
              <a:ext cx="5088662" cy="1280160"/>
            </a:xfrm>
            <a:prstGeom prst="rect">
              <a:avLst/>
            </a:prstGeom>
            <a:solidFill>
              <a:srgbClr val="006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Content Placeholder 3"/>
            <p:cNvSpPr txBox="1">
              <a:spLocks/>
            </p:cNvSpPr>
            <p:nvPr/>
          </p:nvSpPr>
          <p:spPr>
            <a:xfrm>
              <a:off x="7237781" y="3179113"/>
              <a:ext cx="5363837" cy="7631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anklin Gothic Demi" panose="020B0703020102020204" pitchFamily="34" charset="0"/>
                  <a:ea typeface="+mn-ea"/>
                  <a:cs typeface="Arial" panose="020B0604020202020204" pitchFamily="34" charset="0"/>
                </a:rPr>
                <a:t>Recycling Market Development Zone (RMDZ) Program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148154" y="1401279"/>
              <a:ext cx="5088662" cy="128016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7237781" y="1586459"/>
              <a:ext cx="4710377" cy="4087524"/>
              <a:chOff x="7237781" y="1586459"/>
              <a:chExt cx="4710377" cy="4087524"/>
            </a:xfrm>
          </p:grpSpPr>
          <p:sp>
            <p:nvSpPr>
              <p:cNvPr id="14" name="Content Placeholder 3"/>
              <p:cNvSpPr txBox="1">
                <a:spLocks/>
              </p:cNvSpPr>
              <p:nvPr/>
            </p:nvSpPr>
            <p:spPr>
              <a:xfrm>
                <a:off x="7237781" y="1586459"/>
                <a:ext cx="4710376" cy="70926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Franklin Gothic Demi" panose="020B0703020102020204" pitchFamily="34" charset="0"/>
                    <a:ea typeface="+mn-ea"/>
                    <a:cs typeface="Arial" panose="020B0604020202020204" pitchFamily="34" charset="0"/>
                  </a:rPr>
                  <a:t>Greenhouse Gas Grant &amp; Loan Programs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Franklin Gothic Demi" panose="020B07030201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" name="Content Placeholder 3"/>
              <p:cNvSpPr txBox="1">
                <a:spLocks/>
              </p:cNvSpPr>
              <p:nvPr/>
            </p:nvSpPr>
            <p:spPr>
              <a:xfrm>
                <a:off x="7237782" y="4498835"/>
                <a:ext cx="4710376" cy="117514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Franklin Gothic Demi" panose="020B0703020102020204" pitchFamily="34" charset="0"/>
                    <a:ea typeface="+mn-ea"/>
                    <a:cs typeface="Arial" panose="020B0604020202020204" pitchFamily="34" charset="0"/>
                  </a:rPr>
                  <a:t>Partnership with the Governor’s Office of Business and Economic Development </a:t>
                </a:r>
              </a:p>
              <a:p>
                <a:pPr marL="228600" marR="0" lvl="0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Franklin Gothic Demi" panose="020B07030201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6" name="Picture 15" title="decorative phot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151" y="0"/>
            <a:ext cx="4708849" cy="627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847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082" y="4193140"/>
            <a:ext cx="4228199" cy="14396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76" y="3368237"/>
            <a:ext cx="2697081" cy="1159844"/>
          </a:xfrm>
        </p:spPr>
        <p:txBody>
          <a:bodyPr>
            <a:noAutofit/>
          </a:bodyPr>
          <a:lstStyle/>
          <a:p>
            <a:pPr algn="ctr"/>
            <a:r>
              <a:rPr lang="en-US" b="1" cap="small" dirty="0">
                <a:solidFill>
                  <a:srgbClr val="3552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Stay </a:t>
            </a:r>
            <a:br>
              <a:rPr lang="en-US" b="1" cap="small" dirty="0">
                <a:solidFill>
                  <a:srgbClr val="35523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cap="small" dirty="0">
                <a:solidFill>
                  <a:srgbClr val="3552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Engaged</a:t>
            </a:r>
          </a:p>
        </p:txBody>
      </p:sp>
      <p:sp>
        <p:nvSpPr>
          <p:cNvPr id="32" name="Rounded Rectangle 31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5860859" y="2562976"/>
            <a:ext cx="5776378" cy="1009452"/>
          </a:xfrm>
          <a:prstGeom prst="roundRect">
            <a:avLst/>
          </a:prstGeom>
          <a:solidFill>
            <a:srgbClr val="65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ounded Rectangle 30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5674547" y="811101"/>
            <a:ext cx="5962690" cy="952821"/>
          </a:xfrm>
          <a:prstGeom prst="roundRect">
            <a:avLst/>
          </a:prstGeom>
          <a:solidFill>
            <a:srgbClr val="AFD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4386923" y="437212"/>
            <a:ext cx="1657350" cy="1655064"/>
          </a:xfrm>
          <a:prstGeom prst="ellipse">
            <a:avLst/>
          </a:prstGeom>
          <a:solidFill>
            <a:srgbClr val="AFD47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22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4386921" y="3977682"/>
            <a:ext cx="1657350" cy="1655064"/>
          </a:xfrm>
          <a:prstGeom prst="ellipse">
            <a:avLst/>
          </a:prstGeom>
          <a:solidFill>
            <a:srgbClr val="35523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4386922" y="2207447"/>
            <a:ext cx="1657350" cy="1655064"/>
          </a:xfrm>
          <a:prstGeom prst="ellipse">
            <a:avLst/>
          </a:prstGeom>
          <a:solidFill>
            <a:srgbClr val="65A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06863" y="934392"/>
            <a:ext cx="5386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https://www2.calrecycle.ca.gov/Listservs/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Subscribe/152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06105" y="2764186"/>
            <a:ext cx="5652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https://www.calrecycle.ca.gov/organics/slcp</a:t>
            </a:r>
          </a:p>
        </p:txBody>
      </p:sp>
      <p:pic>
        <p:nvPicPr>
          <p:cNvPr id="35" name="Picture 34" descr="CalRecycle logo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11" y="1372072"/>
            <a:ext cx="2499360" cy="1792224"/>
          </a:xfrm>
          <a:prstGeom prst="rect">
            <a:avLst/>
          </a:prstGeom>
        </p:spPr>
      </p:pic>
      <p:pic>
        <p:nvPicPr>
          <p:cNvPr id="5" name="Picture 4" descr="Oval callouts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733" y="4489516"/>
            <a:ext cx="1109476" cy="728365"/>
          </a:xfrm>
          <a:prstGeom prst="rect">
            <a:avLst/>
          </a:prstGeom>
        </p:spPr>
      </p:pic>
      <p:pic>
        <p:nvPicPr>
          <p:cNvPr id="6" name="Picture 5" descr="Envelope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338" y="650806"/>
            <a:ext cx="860265" cy="1044321"/>
          </a:xfrm>
          <a:prstGeom prst="rect">
            <a:avLst/>
          </a:prstGeom>
        </p:spPr>
      </p:pic>
      <p:pic>
        <p:nvPicPr>
          <p:cNvPr id="7" name="Picture 6" descr="Laptop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921" y="2691646"/>
            <a:ext cx="1083097" cy="69084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475105" y="4345866"/>
            <a:ext cx="42281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Ashlee Yee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(916) 327-8824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Ashlee.yee@calrecycle.ca.gov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09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nspector with clipboard. ">
            <a:extLst>
              <a:ext uri="{FF2B5EF4-FFF2-40B4-BE49-F238E27FC236}">
                <a16:creationId xmlns:a16="http://schemas.microsoft.com/office/drawing/2014/main" id="{7CA67602-6C70-F047-A8E7-4D7FC6E8D5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363" y="3471085"/>
            <a:ext cx="1187471" cy="1126315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9127215" y="5204232"/>
            <a:ext cx="3086100" cy="115846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Monitor Compliance </a:t>
            </a:r>
          </a:p>
          <a:p>
            <a:r>
              <a:rPr lang="en-US" dirty="0"/>
              <a:t>and Conduct </a:t>
            </a:r>
          </a:p>
          <a:p>
            <a:r>
              <a:rPr lang="en-US" dirty="0"/>
              <a:t>Enforcement</a:t>
            </a:r>
          </a:p>
          <a:p>
            <a:endParaRPr lang="en-US" sz="2900" dirty="0"/>
          </a:p>
        </p:txBody>
      </p:sp>
      <p:pic>
        <p:nvPicPr>
          <p:cNvPr id="10" name="Picture 9" descr="check list">
            <a:extLst>
              <a:ext uri="{FF2B5EF4-FFF2-40B4-BE49-F238E27FC236}">
                <a16:creationId xmlns:a16="http://schemas.microsoft.com/office/drawing/2014/main" id="{46DC0FEE-9696-D842-A27C-8B5F95DAB9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284" y="2549392"/>
            <a:ext cx="752456" cy="104160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7283292" y="1104232"/>
            <a:ext cx="3422807" cy="1092534"/>
          </a:xfrm>
        </p:spPr>
        <p:txBody>
          <a:bodyPr>
            <a:normAutofit/>
          </a:bodyPr>
          <a:lstStyle/>
          <a:p>
            <a:r>
              <a:rPr lang="en-US" dirty="0"/>
              <a:t>Secure Access to Recycling and Edible Food Recovery Capacity</a:t>
            </a:r>
          </a:p>
          <a:p>
            <a:endParaRPr lang="en-US" dirty="0"/>
          </a:p>
        </p:txBody>
      </p:sp>
      <p:pic>
        <p:nvPicPr>
          <p:cNvPr id="14" name="Picture 13" descr="chasing arrows recycling logo">
            <a:extLst>
              <a:ext uri="{FF2B5EF4-FFF2-40B4-BE49-F238E27FC236}">
                <a16:creationId xmlns:a16="http://schemas.microsoft.com/office/drawing/2014/main" id="{725EA57E-B51C-EB47-8E04-0FBB6E0BB8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379" y="3613907"/>
            <a:ext cx="1108979" cy="1084151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5472819" y="5239564"/>
            <a:ext cx="3086100" cy="1123136"/>
          </a:xfrm>
        </p:spPr>
        <p:txBody>
          <a:bodyPr>
            <a:normAutofit/>
          </a:bodyPr>
          <a:lstStyle/>
          <a:p>
            <a:r>
              <a:rPr lang="en-US" dirty="0"/>
              <a:t>Procure Recyclable and Recovered Organic Products</a:t>
            </a:r>
          </a:p>
          <a:p>
            <a:endParaRPr lang="en-US" dirty="0"/>
          </a:p>
        </p:txBody>
      </p:sp>
      <p:pic>
        <p:nvPicPr>
          <p:cNvPr id="11" name="Picture 10" descr="person speaking">
            <a:extLst>
              <a:ext uri="{FF2B5EF4-FFF2-40B4-BE49-F238E27FC236}">
                <a16:creationId xmlns:a16="http://schemas.microsoft.com/office/drawing/2014/main" id="{49A3653B-D1A4-D34C-8A9F-90D12CC78B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890" y="2566573"/>
            <a:ext cx="1114257" cy="939309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819446" y="1186867"/>
            <a:ext cx="3086100" cy="838200"/>
          </a:xfrm>
        </p:spPr>
        <p:txBody>
          <a:bodyPr/>
          <a:lstStyle/>
          <a:p>
            <a:r>
              <a:rPr lang="en-US" dirty="0"/>
              <a:t>Conduct Education and Outreach to Community</a:t>
            </a:r>
          </a:p>
          <a:p>
            <a:endParaRPr lang="en-US" dirty="0"/>
          </a:p>
        </p:txBody>
      </p:sp>
      <p:pic>
        <p:nvPicPr>
          <p:cNvPr id="12" name="Picture 11" descr="apple">
            <a:extLst>
              <a:ext uri="{FF2B5EF4-FFF2-40B4-BE49-F238E27FC236}">
                <a16:creationId xmlns:a16="http://schemas.microsoft.com/office/drawing/2014/main" id="{F1ABC944-9F42-5C41-B1C6-67951317CC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206" y="3598892"/>
            <a:ext cx="991782" cy="1049050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781047" y="5242332"/>
            <a:ext cx="3086100" cy="838200"/>
          </a:xfrm>
        </p:spPr>
        <p:txBody>
          <a:bodyPr/>
          <a:lstStyle/>
          <a:p>
            <a:r>
              <a:rPr lang="en-US" dirty="0"/>
              <a:t>Establish Edible Food Recovery Program</a:t>
            </a:r>
          </a:p>
          <a:p>
            <a:endParaRPr lang="en-US" dirty="0"/>
          </a:p>
        </p:txBody>
      </p:sp>
      <p:pic>
        <p:nvPicPr>
          <p:cNvPr id="13" name="Picture 12" descr="waste hauler truck">
            <a:extLst>
              <a:ext uri="{FF2B5EF4-FFF2-40B4-BE49-F238E27FC236}">
                <a16:creationId xmlns:a16="http://schemas.microsoft.com/office/drawing/2014/main" id="{4C7A1C13-9D54-D54F-BA80-0C5982BF59A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10" y="2601372"/>
            <a:ext cx="1225199" cy="86971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104232"/>
            <a:ext cx="3441700" cy="1155700"/>
          </a:xfrm>
        </p:spPr>
        <p:txBody>
          <a:bodyPr>
            <a:normAutofit/>
          </a:bodyPr>
          <a:lstStyle/>
          <a:p>
            <a:r>
              <a:rPr lang="en-US" dirty="0"/>
              <a:t>Provide Organics Collection Services to All Residents and Businesses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Jurisdiction Responsibilities</a:t>
            </a:r>
          </a:p>
        </p:txBody>
      </p:sp>
    </p:spTree>
    <p:extLst>
      <p:ext uri="{BB962C8B-B14F-4D97-AF65-F5344CB8AC3E}">
        <p14:creationId xmlns:p14="http://schemas.microsoft.com/office/powerpoint/2010/main" val="2150689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decorative figur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244" y="214781"/>
            <a:ext cx="5870800" cy="5870800"/>
          </a:xfrm>
          <a:prstGeom prst="rect">
            <a:avLst/>
          </a:prstGeom>
        </p:spPr>
      </p:pic>
      <p:grpSp>
        <p:nvGrpSpPr>
          <p:cNvPr id="13" name="Group 12" descr="decorative lines"/>
          <p:cNvGrpSpPr/>
          <p:nvPr/>
        </p:nvGrpSpPr>
        <p:grpSpPr>
          <a:xfrm>
            <a:off x="6872533" y="1368283"/>
            <a:ext cx="2384499" cy="3029419"/>
            <a:chOff x="5993948" y="1410100"/>
            <a:chExt cx="2384499" cy="3029419"/>
          </a:xfrm>
        </p:grpSpPr>
        <p:grpSp>
          <p:nvGrpSpPr>
            <p:cNvPr id="31" name="Group 30"/>
            <p:cNvGrpSpPr/>
            <p:nvPr/>
          </p:nvGrpSpPr>
          <p:grpSpPr>
            <a:xfrm>
              <a:off x="5993948" y="1410100"/>
              <a:ext cx="2384499" cy="2628337"/>
              <a:chOff x="5993948" y="1410100"/>
              <a:chExt cx="2384499" cy="2628337"/>
            </a:xfrm>
          </p:grpSpPr>
          <p:cxnSp>
            <p:nvCxnSpPr>
              <p:cNvPr id="33" name="Straight Arrow Connector 32" descr="decorative line"/>
              <p:cNvCxnSpPr/>
              <p:nvPr/>
            </p:nvCxnSpPr>
            <p:spPr>
              <a:xfrm flipH="1">
                <a:off x="5993948" y="1771780"/>
                <a:ext cx="1064295" cy="1362514"/>
              </a:xfrm>
              <a:prstGeom prst="straightConnector1">
                <a:avLst/>
              </a:prstGeom>
              <a:ln w="57150">
                <a:solidFill>
                  <a:srgbClr val="8F661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 descr="decorative line"/>
              <p:cNvCxnSpPr/>
              <p:nvPr/>
            </p:nvCxnSpPr>
            <p:spPr>
              <a:xfrm flipH="1">
                <a:off x="6169829" y="1649417"/>
                <a:ext cx="972593" cy="2312748"/>
              </a:xfrm>
              <a:prstGeom prst="straightConnector1">
                <a:avLst/>
              </a:prstGeom>
              <a:ln w="57150">
                <a:solidFill>
                  <a:srgbClr val="8F661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34" descr="decorative line"/>
              <p:cNvCxnSpPr>
                <a:cxnSpLocks/>
              </p:cNvCxnSpPr>
              <p:nvPr/>
            </p:nvCxnSpPr>
            <p:spPr>
              <a:xfrm>
                <a:off x="6993680" y="1410100"/>
                <a:ext cx="1384767" cy="1712619"/>
              </a:xfrm>
              <a:prstGeom prst="straightConnector1">
                <a:avLst/>
              </a:prstGeom>
              <a:ln w="57150">
                <a:solidFill>
                  <a:srgbClr val="8F661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 descr="decorative line"/>
              <p:cNvCxnSpPr/>
              <p:nvPr/>
            </p:nvCxnSpPr>
            <p:spPr>
              <a:xfrm>
                <a:off x="7106188" y="1598617"/>
                <a:ext cx="1033734" cy="2439820"/>
              </a:xfrm>
              <a:prstGeom prst="straightConnector1">
                <a:avLst/>
              </a:prstGeom>
              <a:ln w="57150">
                <a:solidFill>
                  <a:srgbClr val="8F661B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Bent-Up Arrow 36" descr="decorative line"/>
              <p:cNvSpPr/>
              <p:nvPr/>
            </p:nvSpPr>
            <p:spPr>
              <a:xfrm rot="18743071" flipH="1">
                <a:off x="6097982" y="1889485"/>
                <a:ext cx="1074043" cy="234499"/>
              </a:xfrm>
              <a:prstGeom prst="bentUpArrow">
                <a:avLst/>
              </a:prstGeom>
              <a:solidFill>
                <a:srgbClr val="8F661B"/>
              </a:solidFill>
              <a:ln>
                <a:solidFill>
                  <a:srgbClr val="8F66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Bent-Up Arrow 37" descr="decorative lines"/>
              <p:cNvSpPr/>
              <p:nvPr/>
            </p:nvSpPr>
            <p:spPr>
              <a:xfrm rot="2856929">
                <a:off x="7396545" y="1933777"/>
                <a:ext cx="768519" cy="234499"/>
              </a:xfrm>
              <a:prstGeom prst="bentUpArrow">
                <a:avLst/>
              </a:prstGeom>
              <a:solidFill>
                <a:srgbClr val="8F661B"/>
              </a:solidFill>
              <a:ln>
                <a:solidFill>
                  <a:srgbClr val="8F661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2" name="Straight Arrow Connector 31" descr="decorative lines">
              <a:extLst>
                <a:ext uri="{FF2B5EF4-FFF2-40B4-BE49-F238E27FC236}">
                  <a16:creationId xmlns:a16="http://schemas.microsoft.com/office/drawing/2014/main" id="{6D84C10C-4878-634F-9BA1-18E334EF4E1E}"/>
                </a:ext>
              </a:extLst>
            </p:cNvPr>
            <p:cNvCxnSpPr>
              <a:cxnSpLocks/>
            </p:cNvCxnSpPr>
            <p:nvPr/>
          </p:nvCxnSpPr>
          <p:spPr>
            <a:xfrm>
              <a:off x="7163363" y="1727468"/>
              <a:ext cx="64280" cy="2712051"/>
            </a:xfrm>
            <a:prstGeom prst="straightConnector1">
              <a:avLst/>
            </a:prstGeom>
            <a:ln w="57150">
              <a:solidFill>
                <a:srgbClr val="8F661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26" descr="car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16088" y="1781531"/>
            <a:ext cx="627638" cy="30295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792471" y="1147700"/>
            <a:ext cx="1948561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Public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Transportation</a:t>
            </a:r>
          </a:p>
          <a:p>
            <a:pPr>
              <a:spcBef>
                <a:spcPts val="600"/>
              </a:spcBef>
            </a:pPr>
            <a:r>
              <a:rPr lang="en-US" b="1" dirty="0">
                <a:solidFill>
                  <a:schemeClr val="bg1"/>
                </a:solidFill>
              </a:rPr>
              <a:t>Fleets</a:t>
            </a:r>
          </a:p>
        </p:txBody>
      </p:sp>
      <p:pic>
        <p:nvPicPr>
          <p:cNvPr id="30" name="Picture 29" descr="lea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228703" y="3034615"/>
            <a:ext cx="473625" cy="52696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129244" y="2740101"/>
            <a:ext cx="1666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Environmental Health</a:t>
            </a:r>
          </a:p>
        </p:txBody>
      </p:sp>
      <p:pic>
        <p:nvPicPr>
          <p:cNvPr id="28" name="Picture 27" descr="tree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865" y="4026526"/>
            <a:ext cx="414299" cy="48016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012317" y="4500451"/>
            <a:ext cx="1019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Public Parks</a:t>
            </a:r>
          </a:p>
        </p:txBody>
      </p:sp>
      <p:pic>
        <p:nvPicPr>
          <p:cNvPr id="29" name="Picture 28" descr="light bulb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302" y="4569034"/>
            <a:ext cx="363640" cy="57812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603198" y="5199933"/>
            <a:ext cx="1019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Public 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Works </a:t>
            </a:r>
          </a:p>
        </p:txBody>
      </p:sp>
      <p:pic>
        <p:nvPicPr>
          <p:cNvPr id="25" name="Picture 24" descr="customer purchasing item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28" y="4110264"/>
            <a:ext cx="493255" cy="47460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8269977" y="4686529"/>
            <a:ext cx="2711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Purchasing</a:t>
            </a:r>
          </a:p>
        </p:txBody>
      </p:sp>
      <p:pic>
        <p:nvPicPr>
          <p:cNvPr id="26" name="Picture 25" descr="scales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957" y="3167071"/>
            <a:ext cx="483578" cy="451476"/>
          </a:xfrm>
          <a:prstGeom prst="rect">
            <a:avLst/>
          </a:prstGeom>
        </p:spPr>
      </p:pic>
      <p:pic>
        <p:nvPicPr>
          <p:cNvPr id="24" name="Picture 23" descr="dollar sig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247" y="2668271"/>
            <a:ext cx="226003" cy="3949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080797" y="2808997"/>
            <a:ext cx="1209163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Finance</a:t>
            </a:r>
          </a:p>
          <a:p>
            <a:pPr>
              <a:spcBef>
                <a:spcPts val="600"/>
              </a:spcBef>
            </a:pPr>
            <a:r>
              <a:rPr lang="en-US" b="1" dirty="0">
                <a:solidFill>
                  <a:schemeClr val="bg1"/>
                </a:solidFill>
              </a:rPr>
              <a:t>Legal</a:t>
            </a:r>
          </a:p>
        </p:txBody>
      </p:sp>
      <p:pic>
        <p:nvPicPr>
          <p:cNvPr id="22" name="Picture 21" descr="Shaking hands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144" y="1753026"/>
            <a:ext cx="538103" cy="35996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658781" y="1127741"/>
            <a:ext cx="271130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</a:rPr>
              <a:t>City Manager</a:t>
            </a:r>
          </a:p>
          <a:p>
            <a:pPr algn="r">
              <a:spcBef>
                <a:spcPts val="600"/>
              </a:spcBef>
            </a:pPr>
            <a:r>
              <a:rPr lang="en-US" b="1" dirty="0">
                <a:solidFill>
                  <a:schemeClr val="bg1"/>
                </a:solidFill>
              </a:rPr>
              <a:t>CAO</a:t>
            </a:r>
          </a:p>
        </p:txBody>
      </p:sp>
      <p:pic>
        <p:nvPicPr>
          <p:cNvPr id="23" name="Picture 22" descr="Courthouse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588" y="1225780"/>
            <a:ext cx="466354" cy="44699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276428" y="214781"/>
            <a:ext cx="159531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City Council</a:t>
            </a:r>
          </a:p>
          <a:p>
            <a:pPr algn="ctr">
              <a:spcBef>
                <a:spcPts val="600"/>
              </a:spcBef>
            </a:pPr>
            <a:r>
              <a:rPr lang="en-US" b="1" dirty="0">
                <a:solidFill>
                  <a:schemeClr val="bg1"/>
                </a:solidFill>
              </a:rPr>
              <a:t>Board of 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Supervisors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0"/>
          </p:nvPr>
        </p:nvSpPr>
        <p:spPr>
          <a:xfrm>
            <a:off x="254836" y="4034720"/>
            <a:ext cx="3500854" cy="882332"/>
          </a:xfrm>
        </p:spPr>
        <p:txBody>
          <a:bodyPr>
            <a:noAutofit/>
          </a:bodyPr>
          <a:lstStyle/>
          <a:p>
            <a:r>
              <a:rPr lang="en-US" b="1" dirty="0"/>
              <a:t>SB 1383 doesn’t just apply to waste management and recycling departments.</a:t>
            </a:r>
          </a:p>
          <a:p>
            <a:r>
              <a:rPr lang="en-US" b="1" dirty="0"/>
              <a:t>Every local department plays a role in SB 1383 implementation.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48059" y="688698"/>
            <a:ext cx="4050509" cy="2739552"/>
          </a:xfrm>
        </p:spPr>
        <p:txBody>
          <a:bodyPr>
            <a:normAutofit/>
          </a:bodyPr>
          <a:lstStyle/>
          <a:p>
            <a:pPr algn="ctr"/>
            <a:r>
              <a:rPr lang="en-US" sz="3200" cap="small" dirty="0">
                <a:solidFill>
                  <a:srgbClr val="0A4467"/>
                </a:solidFill>
              </a:rPr>
              <a:t>SB 1383 in Action</a:t>
            </a:r>
            <a:br>
              <a:rPr lang="en-US" sz="3200" cap="small" dirty="0">
                <a:solidFill>
                  <a:srgbClr val="0A4467"/>
                </a:solidFill>
              </a:rPr>
            </a:br>
            <a:r>
              <a:rPr lang="en-US" sz="3200" cap="small" dirty="0">
                <a:solidFill>
                  <a:srgbClr val="0A4467"/>
                </a:solidFill>
              </a:rPr>
              <a:t/>
            </a:r>
            <a:br>
              <a:rPr lang="en-US" sz="3200" cap="small" dirty="0">
                <a:solidFill>
                  <a:srgbClr val="0A4467"/>
                </a:solidFill>
              </a:rPr>
            </a:br>
            <a:r>
              <a:rPr lang="en-US" sz="3200" cap="small" dirty="0">
                <a:solidFill>
                  <a:srgbClr val="0A4467"/>
                </a:solidFill>
              </a:rPr>
              <a:t>Local Government Roles and Responsibilities</a:t>
            </a:r>
            <a:br>
              <a:rPr lang="en-US" sz="3200" cap="small" dirty="0">
                <a:solidFill>
                  <a:srgbClr val="0A4467"/>
                </a:solidFill>
              </a:rPr>
            </a:br>
            <a:endParaRPr lang="en-US" sz="3200" cap="small" dirty="0">
              <a:solidFill>
                <a:srgbClr val="0A44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441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4080004" y="5514183"/>
            <a:ext cx="8262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Minimum contamination monitoring and reduction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Collection waivers authorized for certain documented circumstances</a:t>
            </a:r>
          </a:p>
        </p:txBody>
      </p:sp>
      <p:pic>
        <p:nvPicPr>
          <p:cNvPr id="22" name="Picture 21" descr="grey containe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870" y="4376761"/>
            <a:ext cx="636238" cy="829742"/>
          </a:xfrm>
          <a:prstGeom prst="rect">
            <a:avLst/>
          </a:prstGeom>
        </p:spPr>
      </p:pic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CA2E2B45-57DE-8C42-8E17-7990A1BC91F0}"/>
              </a:ext>
            </a:extLst>
          </p:cNvPr>
          <p:cNvSpPr txBox="1">
            <a:spLocks/>
          </p:cNvSpPr>
          <p:nvPr/>
        </p:nvSpPr>
        <p:spPr>
          <a:xfrm>
            <a:off x="5482681" y="4445303"/>
            <a:ext cx="6722568" cy="882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One-Container Collection Service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One container for collection of mixed waste (subject to 75% organic content recovery standard)</a:t>
            </a:r>
          </a:p>
        </p:txBody>
      </p:sp>
      <p:pic>
        <p:nvPicPr>
          <p:cNvPr id="15" name="Picture 14" descr="grey container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2289" y="2599995"/>
            <a:ext cx="636238" cy="829742"/>
          </a:xfrm>
          <a:prstGeom prst="rect">
            <a:avLst/>
          </a:prstGeom>
        </p:spPr>
      </p:pic>
      <p:pic>
        <p:nvPicPr>
          <p:cNvPr id="16" name="Picture 15" descr="green container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910" y="2795239"/>
            <a:ext cx="625765" cy="816084"/>
          </a:xfrm>
          <a:prstGeom prst="rect">
            <a:avLst/>
          </a:prstGeom>
        </p:spPr>
      </p:pic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CA2E2B45-57DE-8C42-8E17-7990A1BC91F0}"/>
              </a:ext>
            </a:extLst>
          </p:cNvPr>
          <p:cNvSpPr txBox="1">
            <a:spLocks/>
          </p:cNvSpPr>
          <p:nvPr/>
        </p:nvSpPr>
        <p:spPr>
          <a:xfrm>
            <a:off x="5420694" y="2534048"/>
            <a:ext cx="6275120" cy="882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Two-Container Collection Service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One container for collection of segregated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organic waste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One container for collection of mixed waste (subject to 75% organic content recovery standard)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A2E2B45-57DE-8C42-8E17-7990A1BC91F0}"/>
              </a:ext>
            </a:extLst>
          </p:cNvPr>
          <p:cNvSpPr txBox="1">
            <a:spLocks/>
          </p:cNvSpPr>
          <p:nvPr/>
        </p:nvSpPr>
        <p:spPr>
          <a:xfrm>
            <a:off x="5420694" y="865207"/>
            <a:ext cx="6098194" cy="882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Three-Container “source separated” Collection Service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Organics prohibited from black container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All organic waste segregated for collection and recycling</a:t>
            </a:r>
          </a:p>
        </p:txBody>
      </p:sp>
      <p:grpSp>
        <p:nvGrpSpPr>
          <p:cNvPr id="21" name="Group 20" descr="curbside containers"/>
          <p:cNvGrpSpPr/>
          <p:nvPr/>
        </p:nvGrpSpPr>
        <p:grpSpPr>
          <a:xfrm>
            <a:off x="4294594" y="940949"/>
            <a:ext cx="992399" cy="1227145"/>
            <a:chOff x="4194092" y="1236392"/>
            <a:chExt cx="992399" cy="1227145"/>
          </a:xfrm>
        </p:grpSpPr>
        <p:pic>
          <p:nvPicPr>
            <p:cNvPr id="12" name="Picture 11" descr="grey container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4092" y="1236392"/>
              <a:ext cx="636238" cy="829742"/>
            </a:xfrm>
            <a:prstGeom prst="rect">
              <a:avLst/>
            </a:prstGeom>
          </p:spPr>
        </p:pic>
        <p:pic>
          <p:nvPicPr>
            <p:cNvPr id="13" name="Picture 12" descr="green container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8713" y="1431636"/>
              <a:ext cx="625765" cy="816084"/>
            </a:xfrm>
            <a:prstGeom prst="rect">
              <a:avLst/>
            </a:prstGeom>
          </p:spPr>
        </p:pic>
        <p:pic>
          <p:nvPicPr>
            <p:cNvPr id="14" name="Picture 13" descr="blue container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3647" y="1651263"/>
              <a:ext cx="622844" cy="812274"/>
            </a:xfrm>
            <a:prstGeom prst="rect">
              <a:avLst/>
            </a:prstGeom>
          </p:spPr>
        </p:pic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9B4438-B881-B947-A7DB-60B6FD247A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84870" y="150230"/>
            <a:ext cx="7661447" cy="690390"/>
          </a:xfrm>
        </p:spPr>
        <p:txBody>
          <a:bodyPr>
            <a:normAutofit/>
          </a:bodyPr>
          <a:lstStyle/>
          <a:p>
            <a:r>
              <a:rPr lang="en-US" sz="3200" dirty="0"/>
              <a:t>Organic Waste Collection Services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2E2B45-57DE-8C42-8E17-7990A1BC91F0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Provide organics collection service to all residents and businesses</a:t>
            </a:r>
          </a:p>
        </p:txBody>
      </p:sp>
      <p:grpSp>
        <p:nvGrpSpPr>
          <p:cNvPr id="7" name="Group 6" descr="waste hauler truck"/>
          <p:cNvGrpSpPr/>
          <p:nvPr/>
        </p:nvGrpSpPr>
        <p:grpSpPr>
          <a:xfrm>
            <a:off x="861642" y="2952893"/>
            <a:ext cx="2273300" cy="1955800"/>
            <a:chOff x="591762" y="2135532"/>
            <a:chExt cx="2273300" cy="1955800"/>
          </a:xfrm>
        </p:grpSpPr>
        <p:pic>
          <p:nvPicPr>
            <p:cNvPr id="8" name="Picture 7" descr="waste hauler truck">
              <a:extLst>
                <a:ext uri="{FF2B5EF4-FFF2-40B4-BE49-F238E27FC236}">
                  <a16:creationId xmlns:a16="http://schemas.microsoft.com/office/drawing/2014/main" id="{0339376E-45C5-AA42-AF27-28238AD26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762" y="2135532"/>
              <a:ext cx="2273300" cy="1955800"/>
            </a:xfrm>
            <a:prstGeom prst="rect">
              <a:avLst/>
            </a:prstGeom>
          </p:spPr>
        </p:pic>
        <p:pic>
          <p:nvPicPr>
            <p:cNvPr id="9" name="Picture 8" descr="waste hauler truck">
              <a:extLst>
                <a:ext uri="{FF2B5EF4-FFF2-40B4-BE49-F238E27FC236}">
                  <a16:creationId xmlns:a16="http://schemas.microsoft.com/office/drawing/2014/main" id="{9C31BC5D-E0D1-0345-98DC-017F976B7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2970" y="2645096"/>
              <a:ext cx="1224146" cy="868967"/>
            </a:xfrm>
            <a:prstGeom prst="rect">
              <a:avLst/>
            </a:prstGeom>
          </p:spPr>
        </p:pic>
      </p:grpSp>
      <p:pic>
        <p:nvPicPr>
          <p:cNvPr id="10" name="Picture 9" descr="store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761" y="2327529"/>
            <a:ext cx="609697" cy="609697"/>
          </a:xfrm>
          <a:prstGeom prst="rect">
            <a:avLst/>
          </a:prstGeom>
        </p:spPr>
      </p:pic>
      <p:pic>
        <p:nvPicPr>
          <p:cNvPr id="11" name="Picture 10" descr="house 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37" y="2232891"/>
            <a:ext cx="744385" cy="7043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297C58-6668-9843-8769-BA3E6A86A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96" y="352077"/>
            <a:ext cx="3500854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en-US" cap="small" dirty="0">
                <a:solidFill>
                  <a:srgbClr val="0A4467"/>
                </a:solidFill>
              </a:rPr>
              <a:t>SB 1383 in Action</a:t>
            </a:r>
            <a:br>
              <a:rPr lang="en-US" cap="small" dirty="0">
                <a:solidFill>
                  <a:srgbClr val="0A4467"/>
                </a:solidFill>
              </a:rPr>
            </a:br>
            <a:r>
              <a:rPr lang="en-US" cap="small" dirty="0">
                <a:solidFill>
                  <a:srgbClr val="0A4467"/>
                </a:solidFill>
              </a:rPr>
              <a:t/>
            </a:r>
            <a:br>
              <a:rPr lang="en-US" cap="small" dirty="0">
                <a:solidFill>
                  <a:srgbClr val="0A4467"/>
                </a:solidFill>
              </a:rPr>
            </a:br>
            <a:r>
              <a:rPr lang="en-US" cap="small" dirty="0">
                <a:solidFill>
                  <a:srgbClr val="0A4467"/>
                </a:solidFill>
              </a:rPr>
              <a:t>Jurisdiction Requirements</a:t>
            </a:r>
            <a:endParaRPr lang="en-US" dirty="0"/>
          </a:p>
        </p:txBody>
      </p:sp>
      <p:pic>
        <p:nvPicPr>
          <p:cNvPr id="25" name="Picture 24" descr="grey container">
            <a:extLst>
              <a:ext uri="{FF2B5EF4-FFF2-40B4-BE49-F238E27FC236}">
                <a16:creationId xmlns:a16="http://schemas.microsoft.com/office/drawing/2014/main" id="{2BB98FC5-9CED-4F5A-87D7-9EB78BEC9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150" y="2821904"/>
            <a:ext cx="636238" cy="829742"/>
          </a:xfrm>
          <a:prstGeom prst="rect">
            <a:avLst/>
          </a:prstGeom>
        </p:spPr>
      </p:pic>
      <p:pic>
        <p:nvPicPr>
          <p:cNvPr id="26" name="Picture 25" descr="blue container">
            <a:extLst>
              <a:ext uri="{FF2B5EF4-FFF2-40B4-BE49-F238E27FC236}">
                <a16:creationId xmlns:a16="http://schemas.microsoft.com/office/drawing/2014/main" id="{28B03438-8FF2-4236-86C9-17F78453F1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50" y="3042217"/>
            <a:ext cx="622844" cy="81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989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cal governments, commercial generators, food banks and pantries, health department, food recovery services, food recovery kitchens, local food policy council, food delivery services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356" y="1045721"/>
            <a:ext cx="4866384" cy="4866384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AD3F286-2256-A941-867E-36AB8D5D6E38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9505508" y="4516491"/>
            <a:ext cx="2526670" cy="690390"/>
          </a:xfrm>
        </p:spPr>
        <p:txBody>
          <a:bodyPr>
            <a:noAutofit/>
          </a:bodyPr>
          <a:lstStyle/>
          <a:p>
            <a:pPr algn="r"/>
            <a:r>
              <a:rPr lang="en-US" b="1" dirty="0"/>
              <a:t>Ensure Commercial  Edible Food Generators Have Access to Food Recovery Services </a:t>
            </a:r>
          </a:p>
          <a:p>
            <a:endParaRPr lang="en-US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6AD3F286-2256-A941-867E-36AB8D5D6E38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3723264" y="5037316"/>
            <a:ext cx="2588097" cy="690390"/>
          </a:xfrm>
        </p:spPr>
        <p:txBody>
          <a:bodyPr>
            <a:noAutofit/>
          </a:bodyPr>
          <a:lstStyle/>
          <a:p>
            <a:r>
              <a:rPr lang="en-US" b="1" dirty="0"/>
              <a:t>Monitor Commercial Edible Food Generators for Compliance</a:t>
            </a:r>
          </a:p>
          <a:p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AD3F286-2256-A941-867E-36AB8D5D6E38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9634346" y="892315"/>
            <a:ext cx="2249475" cy="690390"/>
          </a:xfrm>
        </p:spPr>
        <p:txBody>
          <a:bodyPr>
            <a:noAutofit/>
          </a:bodyPr>
          <a:lstStyle/>
          <a:p>
            <a:pPr algn="r"/>
            <a:r>
              <a:rPr lang="en-US" b="1" dirty="0"/>
              <a:t>Expand Existing Food Recovery Capacity </a:t>
            </a:r>
            <a:br>
              <a:rPr lang="en-US" b="1" dirty="0"/>
            </a:br>
            <a:r>
              <a:rPr lang="en-US" b="1" dirty="0"/>
              <a:t>(if needed)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D3F286-2256-A941-867E-36AB8D5D6E38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3723264" y="954635"/>
            <a:ext cx="2249475" cy="690390"/>
          </a:xfrm>
        </p:spPr>
        <p:txBody>
          <a:bodyPr>
            <a:noAutofit/>
          </a:bodyPr>
          <a:lstStyle/>
          <a:p>
            <a:r>
              <a:rPr lang="en-US" b="1" dirty="0"/>
              <a:t>Identify Existing Food Recovery Capacity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DA6584-10EB-4D40-AC60-9DA5B66FB2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60355" y="327423"/>
            <a:ext cx="6874638" cy="690390"/>
          </a:xfrm>
        </p:spPr>
        <p:txBody>
          <a:bodyPr>
            <a:normAutofit/>
          </a:bodyPr>
          <a:lstStyle/>
          <a:p>
            <a:r>
              <a:rPr lang="en-US" sz="2400" b="1" cap="all" dirty="0">
                <a:latin typeface="Arial Black" panose="020B0A04020102020204" pitchFamily="34" charset="0"/>
              </a:rPr>
              <a:t>Jurisdiction Requirements</a:t>
            </a:r>
          </a:p>
          <a:p>
            <a:endParaRPr lang="en-US" sz="2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C65741-8CE7-3D4A-A769-9350C328315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76668" y="5497033"/>
            <a:ext cx="3500854" cy="754467"/>
          </a:xfrm>
        </p:spPr>
        <p:txBody>
          <a:bodyPr>
            <a:normAutofit/>
          </a:bodyPr>
          <a:lstStyle/>
          <a:p>
            <a:r>
              <a:rPr lang="en-US" b="1" dirty="0"/>
              <a:t>Establish Edible Food Recovery Program</a:t>
            </a:r>
          </a:p>
        </p:txBody>
      </p:sp>
      <p:grpSp>
        <p:nvGrpSpPr>
          <p:cNvPr id="8" name="Group 7" descr="background decorative figure"/>
          <p:cNvGrpSpPr/>
          <p:nvPr/>
        </p:nvGrpSpPr>
        <p:grpSpPr>
          <a:xfrm>
            <a:off x="648990" y="2695979"/>
            <a:ext cx="2273300" cy="1955800"/>
            <a:chOff x="861641" y="2709138"/>
            <a:chExt cx="2273300" cy="1955800"/>
          </a:xfrm>
        </p:grpSpPr>
        <p:pic>
          <p:nvPicPr>
            <p:cNvPr id="9" name="Picture 8" descr="decorative background figure">
              <a:extLst>
                <a:ext uri="{FF2B5EF4-FFF2-40B4-BE49-F238E27FC236}">
                  <a16:creationId xmlns:a16="http://schemas.microsoft.com/office/drawing/2014/main" id="{35690853-6604-BE48-9C69-9F9D4544D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1641" y="2709138"/>
              <a:ext cx="2273300" cy="1955800"/>
            </a:xfrm>
            <a:prstGeom prst="rect">
              <a:avLst/>
            </a:prstGeom>
          </p:spPr>
        </p:pic>
        <p:pic>
          <p:nvPicPr>
            <p:cNvPr id="10" name="Picture 9" descr="apple">
              <a:extLst>
                <a:ext uri="{FF2B5EF4-FFF2-40B4-BE49-F238E27FC236}">
                  <a16:creationId xmlns:a16="http://schemas.microsoft.com/office/drawing/2014/main" id="{7CC3632B-4FE0-9C46-83FD-8D0C26443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6906" y="3180238"/>
              <a:ext cx="958268" cy="101360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242FF2F-1D1C-1542-B829-444ACE9DC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13" y="896745"/>
            <a:ext cx="3500854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en-US" cap="small" dirty="0">
                <a:solidFill>
                  <a:srgbClr val="0A4467"/>
                </a:solidFill>
              </a:rPr>
              <a:t>SB 1383 in Action</a:t>
            </a:r>
            <a:br>
              <a:rPr lang="en-US" cap="small" dirty="0">
                <a:solidFill>
                  <a:srgbClr val="0A4467"/>
                </a:solidFill>
              </a:rPr>
            </a:br>
            <a:r>
              <a:rPr lang="en-US" cap="small" dirty="0">
                <a:solidFill>
                  <a:srgbClr val="0A4467"/>
                </a:solidFill>
              </a:rPr>
              <a:t/>
            </a:r>
            <a:br>
              <a:rPr lang="en-US" cap="small" dirty="0">
                <a:solidFill>
                  <a:srgbClr val="0A4467"/>
                </a:solidFill>
              </a:rPr>
            </a:br>
            <a:r>
              <a:rPr lang="en-US" cap="small" dirty="0">
                <a:solidFill>
                  <a:srgbClr val="0A4467"/>
                </a:solidFill>
              </a:rPr>
              <a:t>Edible Food Recovery 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106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 txBox="1">
            <a:spLocks/>
          </p:cNvSpPr>
          <p:nvPr/>
        </p:nvSpPr>
        <p:spPr>
          <a:xfrm>
            <a:off x="4268281" y="4678779"/>
            <a:ext cx="7650816" cy="690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Appropriate educational material must be provided to linguistically isolated households</a:t>
            </a:r>
          </a:p>
          <a:p>
            <a:endParaRPr lang="en-US" dirty="0"/>
          </a:p>
        </p:txBody>
      </p:sp>
      <p:pic>
        <p:nvPicPr>
          <p:cNvPr id="14" name="Picture 13" descr="telephone 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312" y="3157954"/>
            <a:ext cx="719074" cy="722721"/>
          </a:xfrm>
          <a:prstGeom prst="rect">
            <a:avLst/>
          </a:prstGeom>
        </p:spPr>
      </p:pic>
      <p:pic>
        <p:nvPicPr>
          <p:cNvPr id="15" name="Picture 14" descr="person speaki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782" y="3159879"/>
            <a:ext cx="835571" cy="70437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407237" y="2348151"/>
            <a:ext cx="3567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Jurisdictions May Supplement with Direct Communication.</a:t>
            </a:r>
          </a:p>
        </p:txBody>
      </p:sp>
      <p:pic>
        <p:nvPicPr>
          <p:cNvPr id="17" name="Picture 16" descr="laptop computer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870" y="3244032"/>
            <a:ext cx="1028931" cy="656297"/>
          </a:xfrm>
          <a:prstGeom prst="rect">
            <a:avLst/>
          </a:prstGeom>
        </p:spPr>
      </p:pic>
      <p:pic>
        <p:nvPicPr>
          <p:cNvPr id="18" name="Picture 17" descr="paper flier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525" y="3157954"/>
            <a:ext cx="812680" cy="750465"/>
          </a:xfrm>
          <a:prstGeom prst="rect">
            <a:avLst/>
          </a:prstGeom>
        </p:spPr>
      </p:pic>
      <p:pic>
        <p:nvPicPr>
          <p:cNvPr id="16" name="Picture 15" descr="email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868" y="3157954"/>
            <a:ext cx="625059" cy="758792"/>
          </a:xfrm>
          <a:prstGeom prst="rect">
            <a:avLst/>
          </a:prstGeom>
        </p:spPr>
      </p:pic>
      <p:sp>
        <p:nvSpPr>
          <p:cNvPr id="23" name="Text Placeholder 2"/>
          <p:cNvSpPr txBox="1">
            <a:spLocks/>
          </p:cNvSpPr>
          <p:nvPr/>
        </p:nvSpPr>
        <p:spPr>
          <a:xfrm>
            <a:off x="4276835" y="2390618"/>
            <a:ext cx="3844739" cy="690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Jurisdictions must provide print or electronic communication.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4268281" y="1150408"/>
            <a:ext cx="7650816" cy="690390"/>
          </a:xfrm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b="0" dirty="0"/>
              <a:t>Annually educate all organic waste generators, commercial edible food  generators, and self-haulers about relevant requirements</a:t>
            </a:r>
          </a:p>
          <a:p>
            <a:endParaRPr lang="en-US" dirty="0"/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4268281" y="457200"/>
            <a:ext cx="6289847" cy="6903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cap="all" dirty="0">
                <a:latin typeface="Arial Black" panose="020B0A04020102020204" pitchFamily="34" charset="0"/>
              </a:rPr>
              <a:t>Jurisdiction Requirements</a:t>
            </a:r>
          </a:p>
          <a:p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r>
              <a:rPr lang="en-US" b="1" dirty="0"/>
              <a:t>Conduct Education and Outreach to Community</a:t>
            </a:r>
          </a:p>
        </p:txBody>
      </p:sp>
      <p:grpSp>
        <p:nvGrpSpPr>
          <p:cNvPr id="8" name="Group 7" descr="Person speaking."/>
          <p:cNvGrpSpPr/>
          <p:nvPr/>
        </p:nvGrpSpPr>
        <p:grpSpPr>
          <a:xfrm>
            <a:off x="863327" y="2558934"/>
            <a:ext cx="2273300" cy="1968500"/>
            <a:chOff x="863327" y="2558934"/>
            <a:chExt cx="2273300" cy="1968500"/>
          </a:xfrm>
        </p:grpSpPr>
        <p:pic>
          <p:nvPicPr>
            <p:cNvPr id="9" name="Picture 8" descr="background decorative figure">
              <a:extLst>
                <a:ext uri="{FF2B5EF4-FFF2-40B4-BE49-F238E27FC236}">
                  <a16:creationId xmlns:a16="http://schemas.microsoft.com/office/drawing/2014/main" id="{6881FA75-19DA-7A49-868D-861B8050F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3327" y="2558934"/>
              <a:ext cx="2273300" cy="1968500"/>
            </a:xfrm>
            <a:prstGeom prst="rect">
              <a:avLst/>
            </a:prstGeom>
          </p:spPr>
        </p:pic>
        <p:pic>
          <p:nvPicPr>
            <p:cNvPr id="10" name="Picture 9" descr="person speaking">
              <a:extLst>
                <a:ext uri="{FF2B5EF4-FFF2-40B4-BE49-F238E27FC236}">
                  <a16:creationId xmlns:a16="http://schemas.microsoft.com/office/drawing/2014/main" id="{49A3653B-D1A4-D34C-8A9F-90D12CC78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1442" y="3102587"/>
              <a:ext cx="1045318" cy="881194"/>
            </a:xfrm>
            <a:prstGeom prst="rect">
              <a:avLst/>
            </a:prstGeom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D242FF2F-1D1C-1542-B829-444ACE9DC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cap="small" dirty="0">
                <a:solidFill>
                  <a:srgbClr val="0A4467"/>
                </a:solidFill>
              </a:rPr>
              <a:t>SB 1383 in Action</a:t>
            </a:r>
            <a:br>
              <a:rPr lang="en-US" cap="small" dirty="0">
                <a:solidFill>
                  <a:srgbClr val="0A4467"/>
                </a:solidFill>
              </a:rPr>
            </a:br>
            <a:r>
              <a:rPr lang="en-US" cap="small" dirty="0">
                <a:solidFill>
                  <a:srgbClr val="0A4467"/>
                </a:solidFill>
              </a:rPr>
              <a:t/>
            </a:r>
            <a:br>
              <a:rPr lang="en-US" cap="small" dirty="0">
                <a:solidFill>
                  <a:srgbClr val="0A4467"/>
                </a:solidFill>
              </a:rPr>
            </a:br>
            <a:r>
              <a:rPr lang="en-US" cap="small" dirty="0">
                <a:solidFill>
                  <a:srgbClr val="0A4467"/>
                </a:solidFill>
              </a:rPr>
              <a:t>Education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979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lose the loop. 1) collection, 2) recycling and recovery, 3) procurement, 4) end-use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037" y="1722955"/>
            <a:ext cx="3557430" cy="3554582"/>
          </a:xfrm>
          <a:prstGeom prst="rect">
            <a:avLst/>
          </a:prstGeom>
        </p:spPr>
      </p:pic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26968" y="3000612"/>
            <a:ext cx="973568" cy="892022"/>
          </a:xfrm>
          <a:solidFill>
            <a:srgbClr val="065D78"/>
          </a:solidFill>
        </p:spPr>
        <p:txBody>
          <a:bodyPr>
            <a:noAutofit/>
          </a:bodyPr>
          <a:lstStyle/>
          <a:p>
            <a:pPr algn="ctr"/>
            <a:r>
              <a:rPr lang="en-US" b="1" dirty="0"/>
              <a:t>Close the Loop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half" idx="10"/>
          </p:nvPr>
        </p:nvSpPr>
        <p:spPr>
          <a:xfrm>
            <a:off x="4094616" y="2426143"/>
            <a:ext cx="4044545" cy="484187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PAPER PROCUREMENT REQUIREMENTS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Recycled Content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Recyclability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half" idx="10"/>
          </p:nvPr>
        </p:nvSpPr>
        <p:spPr>
          <a:xfrm>
            <a:off x="3988290" y="1274069"/>
            <a:ext cx="4150871" cy="483747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COMPOST, 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MULCH, RENEWALBLE GAS &amp; BIOMASS  DERIVED ELECTRICITY</a:t>
            </a:r>
            <a:endParaRPr 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Minimum Procurement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3844813" y="499012"/>
            <a:ext cx="6092493" cy="429479"/>
          </a:xfrm>
        </p:spPr>
        <p:txBody>
          <a:bodyPr>
            <a:normAutofit/>
          </a:bodyPr>
          <a:lstStyle/>
          <a:p>
            <a:r>
              <a:rPr lang="en-US" sz="2400" b="1" cap="all" dirty="0"/>
              <a:t>Jurisdiction Requirements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0"/>
          </p:nvPr>
        </p:nvSpPr>
        <p:spPr>
          <a:xfrm>
            <a:off x="191559" y="5099329"/>
            <a:ext cx="3500854" cy="483747"/>
          </a:xfrm>
        </p:spPr>
        <p:txBody>
          <a:bodyPr>
            <a:noAutofit/>
          </a:bodyPr>
          <a:lstStyle/>
          <a:p>
            <a:r>
              <a:rPr lang="en-US" b="1" dirty="0"/>
              <a:t>Procure Recycled and Recovered Organic Products</a:t>
            </a:r>
          </a:p>
        </p:txBody>
      </p:sp>
      <p:grpSp>
        <p:nvGrpSpPr>
          <p:cNvPr id="9" name="Group 8" descr="chasing arrows recycling symboll"/>
          <p:cNvGrpSpPr/>
          <p:nvPr/>
        </p:nvGrpSpPr>
        <p:grpSpPr>
          <a:xfrm>
            <a:off x="624582" y="2668237"/>
            <a:ext cx="2273300" cy="1955800"/>
            <a:chOff x="805336" y="2701982"/>
            <a:chExt cx="2273300" cy="1955800"/>
          </a:xfrm>
        </p:grpSpPr>
        <p:pic>
          <p:nvPicPr>
            <p:cNvPr id="10" name="Picture 9" descr="background color figure">
              <a:extLst>
                <a:ext uri="{FF2B5EF4-FFF2-40B4-BE49-F238E27FC236}">
                  <a16:creationId xmlns:a16="http://schemas.microsoft.com/office/drawing/2014/main" id="{2F606B08-3A23-BE47-A732-15B75D01D1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36" y="2701982"/>
              <a:ext cx="2273300" cy="1955800"/>
            </a:xfrm>
            <a:prstGeom prst="rect">
              <a:avLst/>
            </a:prstGeom>
          </p:spPr>
        </p:pic>
        <p:pic>
          <p:nvPicPr>
            <p:cNvPr id="11" name="Picture 10" descr="recycling chasing arrows icon">
              <a:extLst>
                <a:ext uri="{FF2B5EF4-FFF2-40B4-BE49-F238E27FC236}">
                  <a16:creationId xmlns:a16="http://schemas.microsoft.com/office/drawing/2014/main" id="{725EA57E-B51C-EB47-8E04-0FBB6E0BB8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9469" y="3165783"/>
              <a:ext cx="1085034" cy="1060742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D242FF2F-1D1C-1542-B829-444ACE9DC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15" y="350871"/>
            <a:ext cx="3500854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en-US" cap="small" dirty="0">
                <a:solidFill>
                  <a:srgbClr val="0A4467"/>
                </a:solidFill>
              </a:rPr>
              <a:t>SB 1383 in Action</a:t>
            </a:r>
            <a:br>
              <a:rPr lang="en-US" cap="small" dirty="0">
                <a:solidFill>
                  <a:srgbClr val="0A4467"/>
                </a:solidFill>
              </a:rPr>
            </a:br>
            <a:r>
              <a:rPr lang="en-US" cap="small" dirty="0">
                <a:solidFill>
                  <a:srgbClr val="0A4467"/>
                </a:solidFill>
              </a:rPr>
              <a:t/>
            </a:r>
            <a:br>
              <a:rPr lang="en-US" cap="small" dirty="0">
                <a:solidFill>
                  <a:srgbClr val="0A4467"/>
                </a:solidFill>
              </a:rPr>
            </a:br>
            <a:r>
              <a:rPr lang="en-US" cap="small" dirty="0">
                <a:solidFill>
                  <a:srgbClr val="0A4467"/>
                </a:solidFill>
              </a:rPr>
              <a:t>Procurement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077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decorative figure"/>
          <p:cNvSpPr/>
          <p:nvPr/>
        </p:nvSpPr>
        <p:spPr>
          <a:xfrm>
            <a:off x="968168" y="1201479"/>
            <a:ext cx="3593804" cy="5050465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 descr="decorative figure"/>
          <p:cNvSpPr/>
          <p:nvPr/>
        </p:nvSpPr>
        <p:spPr>
          <a:xfrm>
            <a:off x="7701516" y="1201478"/>
            <a:ext cx="3593804" cy="5050465"/>
          </a:xfrm>
          <a:prstGeom prst="rect">
            <a:avLst/>
          </a:prstGeom>
          <a:solidFill>
            <a:srgbClr val="065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compost applied to commercial landsca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005" y="3418366"/>
            <a:ext cx="3912520" cy="2626212"/>
          </a:xfrm>
          <a:prstGeom prst="rect">
            <a:avLst/>
          </a:prstGeom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7861765" y="1362000"/>
            <a:ext cx="3500854" cy="28216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Model Water Efficient Landscape Ordinance (MWELO) requirements for compost and mulch application.</a:t>
            </a:r>
          </a:p>
        </p:txBody>
      </p:sp>
      <p:pic>
        <p:nvPicPr>
          <p:cNvPr id="4" name="Picture 3" descr="construction debris.">
            <a:extLst>
              <a:ext uri="{FF2B5EF4-FFF2-40B4-BE49-F238E27FC236}">
                <a16:creationId xmlns:a16="http://schemas.microsoft.com/office/drawing/2014/main" id="{9299649B-E71D-F448-85D7-FC1F1A8A57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332" y="1410623"/>
            <a:ext cx="4082151" cy="2724392"/>
          </a:xfrm>
          <a:prstGeom prst="rect">
            <a:avLst/>
          </a:prstGeom>
        </p:spPr>
      </p:pic>
      <p:sp>
        <p:nvSpPr>
          <p:cNvPr id="3" name="Text Placeholder 2"/>
          <p:cNvSpPr txBox="1">
            <a:spLocks/>
          </p:cNvSpPr>
          <p:nvPr/>
        </p:nvSpPr>
        <p:spPr>
          <a:xfrm>
            <a:off x="1152712" y="4375038"/>
            <a:ext cx="3500854" cy="28216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Recycling organic waste commingled with C&amp;D debris, to meet </a:t>
            </a:r>
            <a:r>
              <a:rPr lang="en-US" sz="2000" dirty="0" err="1">
                <a:solidFill>
                  <a:schemeClr val="bg1"/>
                </a:solidFill>
              </a:rPr>
              <a:t>CalGreen</a:t>
            </a:r>
            <a:r>
              <a:rPr lang="en-US" sz="2000" dirty="0">
                <a:solidFill>
                  <a:schemeClr val="bg1"/>
                </a:solidFill>
              </a:rPr>
              <a:t> 65% requirement for C&amp;D recycling in both residential and non-residential projects</a:t>
            </a: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524" y="0"/>
            <a:ext cx="11848475" cy="1325563"/>
          </a:xfrm>
        </p:spPr>
        <p:txBody>
          <a:bodyPr/>
          <a:lstStyle/>
          <a:p>
            <a:r>
              <a:rPr lang="en-US" dirty="0"/>
              <a:t>Construction &amp; Landscaping Requirements</a:t>
            </a:r>
          </a:p>
        </p:txBody>
      </p:sp>
    </p:spTree>
    <p:extLst>
      <p:ext uri="{BB962C8B-B14F-4D97-AF65-F5344CB8AC3E}">
        <p14:creationId xmlns:p14="http://schemas.microsoft.com/office/powerpoint/2010/main" val="488716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8333</TotalTime>
  <Words>1009</Words>
  <Application>Microsoft Office PowerPoint</Application>
  <PresentationFormat>Widescreen</PresentationFormat>
  <Paragraphs>215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Arial Black</vt:lpstr>
      <vt:lpstr>Calibri</vt:lpstr>
      <vt:lpstr>Franklin Gothic Demi</vt:lpstr>
      <vt:lpstr>Leelawadee</vt:lpstr>
      <vt:lpstr>Times New Roman</vt:lpstr>
      <vt:lpstr>Office Theme</vt:lpstr>
      <vt:lpstr>1_Office Theme</vt:lpstr>
      <vt:lpstr>SB 1383 Reducing Short-Lived Climate Pollutants in California</vt:lpstr>
      <vt:lpstr>SB 1383 Key Implementation Dates</vt:lpstr>
      <vt:lpstr>Jurisdiction Responsibilities</vt:lpstr>
      <vt:lpstr>SB 1383 in Action  Local Government Roles and Responsibilities </vt:lpstr>
      <vt:lpstr>SB 1383 in Action  Jurisdiction Requirements</vt:lpstr>
      <vt:lpstr>SB 1383 in Action  Edible Food Recovery Program</vt:lpstr>
      <vt:lpstr>SB 1383 in Action  Education Requirements</vt:lpstr>
      <vt:lpstr>SB 1383 in Action  Procurement Requirements</vt:lpstr>
      <vt:lpstr>Construction &amp; Landscaping Requirements</vt:lpstr>
      <vt:lpstr>SB 1383 in Action  Infrastructure Requirements</vt:lpstr>
      <vt:lpstr>Capacity Planning Tools</vt:lpstr>
      <vt:lpstr>SB 1383 in Action  Inspection and Enforcement Requirements</vt:lpstr>
      <vt:lpstr>Jurisdiction Enforcement Requirements </vt:lpstr>
      <vt:lpstr>Jurisdiction Enforcement Requirements On Commercial  Food Generators</vt:lpstr>
      <vt:lpstr>SB 1383 in Action Jurisdiction Requirements</vt:lpstr>
      <vt:lpstr>State Enforcement</vt:lpstr>
      <vt:lpstr>  Model Implementation Tools</vt:lpstr>
      <vt:lpstr>PowerPoint Presentation</vt:lpstr>
      <vt:lpstr>Statewide Public Education Campaign</vt:lpstr>
      <vt:lpstr>Market Development Opportunities </vt:lpstr>
      <vt:lpstr>Stay  Engaged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Christina Files</dc:creator>
  <cp:lastModifiedBy>Yee, Ashlee@CalRecycle</cp:lastModifiedBy>
  <cp:revision>544</cp:revision>
  <cp:lastPrinted>2020-01-15T16:52:39Z</cp:lastPrinted>
  <dcterms:created xsi:type="dcterms:W3CDTF">2019-06-24T00:29:55Z</dcterms:created>
  <dcterms:modified xsi:type="dcterms:W3CDTF">2020-11-11T01:04:06Z</dcterms:modified>
</cp:coreProperties>
</file>